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54855-4DFC-4BF9-8529-C6412DCC4CE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501CCBC-F9FB-408B-BC8B-34458551D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F2FC44F-C81A-4D98-897B-E3BBCE0B11B3}"/>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849DFC11-054B-4793-A28F-B373240D8773}"/>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3E937D55-4E2A-4109-8E60-50D8206ACBB9}"/>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6058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6D9C6-098A-4628-A33A-72CC0D7FE58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5D9394F-4A12-4E31-9295-7D256AADE59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EEA215-FF4F-4C6C-8E47-80DBD06CC8B5}"/>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A70B0342-A12D-435C-B220-B4D5579712E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323FF2-701F-40E2-9CB0-265BD0A9AE2E}"/>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27554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766ABAB-87C5-4613-B0CB-632B728768E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C21314F-1921-452C-8010-82C48AB8559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197494-C724-4317-98FF-8A1FC1B8A9FE}"/>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26D0809B-6928-4A97-BDDC-88A73FD4D9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33D02D-1526-4961-BB9A-A9C04F9A100A}"/>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238780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5EDE4-1ACC-43D6-A404-4B5E9CD19E8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B530CFF-4CBC-4FA4-985A-3A76E7C5B8F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B7334E-DDFF-4FD0-9B99-4BAA026435E6}"/>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9063C314-A989-45F3-8287-EB7B0EBD63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E06A54-9605-41D4-8878-7B97834ABD38}"/>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8465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0E15A-526E-4562-8274-D7961C7E53F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071A3BF-86A7-4892-ACDE-8D1695187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3B974A5-0710-4A88-B251-F20E9DC996C0}"/>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4EC8B543-3CEC-46FB-848A-4C80AD769A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E701C7-F304-4EE0-86F5-8914CAAE0367}"/>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33180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DA089D-B333-4270-8967-1ACDACA3E3E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2D9B9F4-C2E1-47C0-AB8D-83AFA7CB824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AC93E18-A63A-4363-A0BE-310073F4474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098E010-8002-43CE-8AD4-6F47C4BFDDCB}"/>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6" name="Zástupný symbol pro zápatí 5">
            <a:extLst>
              <a:ext uri="{FF2B5EF4-FFF2-40B4-BE49-F238E27FC236}">
                <a16:creationId xmlns:a16="http://schemas.microsoft.com/office/drawing/2014/main" id="{ABF5B144-D4F2-476B-8461-39A272412BB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732712-459A-4931-98D0-D9E902E4FD67}"/>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63539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B041C7-48C0-4B0B-9B39-F819E603532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4982B9E-F086-4008-9AE1-28F483B9A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4BF4F30-EC2B-4ACF-8A3C-E5B5F4EB5DC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7DA41A5-AED7-4ABB-8BF7-45B152FF2C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282D580-83E8-4BF3-A617-E6D69C873F8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0A64D97-C2AF-4112-AE77-22BF37A4EEFF}"/>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8" name="Zástupný symbol pro zápatí 7">
            <a:extLst>
              <a:ext uri="{FF2B5EF4-FFF2-40B4-BE49-F238E27FC236}">
                <a16:creationId xmlns:a16="http://schemas.microsoft.com/office/drawing/2014/main" id="{DD7B8B5F-B4CE-492D-AE2D-E0D3A39944B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8E6F7EB-359B-442A-8B83-865B7DF074CF}"/>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18471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8C3F2-9475-4C8F-8CF7-521BF0996AA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5D191A1-8609-4A23-8F32-66159463A91A}"/>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4" name="Zástupný symbol pro zápatí 3">
            <a:extLst>
              <a:ext uri="{FF2B5EF4-FFF2-40B4-BE49-F238E27FC236}">
                <a16:creationId xmlns:a16="http://schemas.microsoft.com/office/drawing/2014/main" id="{13F31C73-86E8-4DF0-9C75-E2E7F5D87B9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1A8BD2E-32FF-4C6D-AFE6-56DB46CC1AA9}"/>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10669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C9ADBD4-E8CC-41E4-8EEA-A3C94D4B75BC}"/>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3" name="Zástupný symbol pro zápatí 2">
            <a:extLst>
              <a:ext uri="{FF2B5EF4-FFF2-40B4-BE49-F238E27FC236}">
                <a16:creationId xmlns:a16="http://schemas.microsoft.com/office/drawing/2014/main" id="{D6BC5D38-86AB-44EC-99F6-4162BC8ABDD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AB92818-982E-44C0-8F18-0A3D61A328B2}"/>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196851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0AA91-F073-44FA-A3BC-2FC68A3194C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4FDFCDC-1F28-43E3-A3F8-2EA184ACE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D18FA2A-328D-4033-B22D-6D5552421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1D93C97-6ADE-4651-B35A-97BE26E0B3A3}"/>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6" name="Zástupný symbol pro zápatí 5">
            <a:extLst>
              <a:ext uri="{FF2B5EF4-FFF2-40B4-BE49-F238E27FC236}">
                <a16:creationId xmlns:a16="http://schemas.microsoft.com/office/drawing/2014/main" id="{6098063F-161E-45AA-9B95-EF5AB186CA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C7B7A70-148B-4629-9814-457B25716091}"/>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279623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6F3EA0-78E8-4E26-B398-73A84FC022C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0F6198B-4DE6-4E1A-93E9-EA1F7F3D2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24C04E05-8346-4733-B50A-037F2A16B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150DC87-32A7-4A8A-B3AA-1BC7C5A8D148}"/>
              </a:ext>
            </a:extLst>
          </p:cNvPr>
          <p:cNvSpPr>
            <a:spLocks noGrp="1"/>
          </p:cNvSpPr>
          <p:nvPr>
            <p:ph type="dt" sz="half" idx="10"/>
          </p:nvPr>
        </p:nvSpPr>
        <p:spPr/>
        <p:txBody>
          <a:bodyPr/>
          <a:lstStyle/>
          <a:p>
            <a:fld id="{67549691-3EC7-4744-BF91-06CF306861A1}" type="datetimeFigureOut">
              <a:rPr lang="cs-CZ" smtClean="0"/>
              <a:t>28.01.2023</a:t>
            </a:fld>
            <a:endParaRPr lang="cs-CZ"/>
          </a:p>
        </p:txBody>
      </p:sp>
      <p:sp>
        <p:nvSpPr>
          <p:cNvPr id="6" name="Zástupný symbol pro zápatí 5">
            <a:extLst>
              <a:ext uri="{FF2B5EF4-FFF2-40B4-BE49-F238E27FC236}">
                <a16:creationId xmlns:a16="http://schemas.microsoft.com/office/drawing/2014/main" id="{60FF8DF9-0BBD-44CB-9230-314D647A124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7DE6BC8-BACD-4B83-87A6-9FA50CD61487}"/>
              </a:ext>
            </a:extLst>
          </p:cNvPr>
          <p:cNvSpPr>
            <a:spLocks noGrp="1"/>
          </p:cNvSpPr>
          <p:nvPr>
            <p:ph type="sldNum" sz="quarter" idx="12"/>
          </p:nvPr>
        </p:nvSpPr>
        <p:spPr/>
        <p:txBody>
          <a:bodyPr/>
          <a:lstStyle/>
          <a:p>
            <a:fld id="{0DB3F782-6C5D-4994-9D64-A749D1C234E4}" type="slidenum">
              <a:rPr lang="cs-CZ" smtClean="0"/>
              <a:t>‹#›</a:t>
            </a:fld>
            <a:endParaRPr lang="cs-CZ"/>
          </a:p>
        </p:txBody>
      </p:sp>
    </p:spTree>
    <p:extLst>
      <p:ext uri="{BB962C8B-B14F-4D97-AF65-F5344CB8AC3E}">
        <p14:creationId xmlns:p14="http://schemas.microsoft.com/office/powerpoint/2010/main" val="217539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F1AF05B-531B-4BE7-B355-2E5601294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092E00F-2381-445E-B047-BC806E234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F176DD7-3B42-49BA-9BB7-776DF1EBD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9691-3EC7-4744-BF91-06CF306861A1}" type="datetimeFigureOut">
              <a:rPr lang="cs-CZ" smtClean="0"/>
              <a:t>28.01.2023</a:t>
            </a:fld>
            <a:endParaRPr lang="cs-CZ"/>
          </a:p>
        </p:txBody>
      </p:sp>
      <p:sp>
        <p:nvSpPr>
          <p:cNvPr id="5" name="Zástupný symbol pro zápatí 4">
            <a:extLst>
              <a:ext uri="{FF2B5EF4-FFF2-40B4-BE49-F238E27FC236}">
                <a16:creationId xmlns:a16="http://schemas.microsoft.com/office/drawing/2014/main" id="{D57F07A5-BE5F-4415-9FC0-1B0FDC2BC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294A782-A562-4DEF-B588-95B18B027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F782-6C5D-4994-9D64-A749D1C234E4}" type="slidenum">
              <a:rPr lang="cs-CZ" smtClean="0"/>
              <a:t>‹#›</a:t>
            </a:fld>
            <a:endParaRPr lang="cs-CZ"/>
          </a:p>
        </p:txBody>
      </p:sp>
    </p:spTree>
    <p:extLst>
      <p:ext uri="{BB962C8B-B14F-4D97-AF65-F5344CB8AC3E}">
        <p14:creationId xmlns:p14="http://schemas.microsoft.com/office/powerpoint/2010/main" val="171192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2.jpe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6.jpeg"/><Relationship Id="rId7" Type="http://schemas.openxmlformats.org/officeDocument/2006/relationships/image" Target="../media/image21.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3.jpeg"/><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descr="Obsah obrázku text&#10;&#10;Popis byl vytvořen automaticky">
            <a:extLst>
              <a:ext uri="{FF2B5EF4-FFF2-40B4-BE49-F238E27FC236}">
                <a16:creationId xmlns:a16="http://schemas.microsoft.com/office/drawing/2014/main" id="{FCA001F6-F214-450B-B987-C6165E7F3812}"/>
              </a:ext>
            </a:extLst>
          </p:cNvPr>
          <p:cNvPicPr>
            <a:picLocks noChangeAspect="1"/>
          </p:cNvPicPr>
          <p:nvPr/>
        </p:nvPicPr>
        <p:blipFill>
          <a:blip r:embed="rId2">
            <a:alphaModFix amt="13000"/>
            <a:extLst>
              <a:ext uri="{28A0092B-C50C-407E-A947-70E740481C1C}">
                <a14:useLocalDpi xmlns:a14="http://schemas.microsoft.com/office/drawing/2010/main" val="0"/>
              </a:ext>
            </a:extLst>
          </a:blip>
          <a:stretch>
            <a:fillRect/>
          </a:stretch>
        </p:blipFill>
        <p:spPr>
          <a:xfrm>
            <a:off x="1492370" y="23819"/>
            <a:ext cx="9144000" cy="6286500"/>
          </a:xfrm>
          <a:prstGeom prst="rect">
            <a:avLst/>
          </a:prstGeom>
        </p:spPr>
      </p:pic>
      <p:sp>
        <p:nvSpPr>
          <p:cNvPr id="2" name="Nadpis 1">
            <a:extLst>
              <a:ext uri="{FF2B5EF4-FFF2-40B4-BE49-F238E27FC236}">
                <a16:creationId xmlns:a16="http://schemas.microsoft.com/office/drawing/2014/main" id="{5623BB12-3816-4493-84EF-52E4A4F92B38}"/>
              </a:ext>
            </a:extLst>
          </p:cNvPr>
          <p:cNvSpPr>
            <a:spLocks noGrp="1"/>
          </p:cNvSpPr>
          <p:nvPr>
            <p:ph type="ctrTitle"/>
          </p:nvPr>
        </p:nvSpPr>
        <p:spPr>
          <a:xfrm>
            <a:off x="1524000" y="1122363"/>
            <a:ext cx="9144000" cy="3095180"/>
          </a:xfrm>
        </p:spPr>
        <p:txBody>
          <a:bodyPr>
            <a:normAutofit/>
          </a:bodyPr>
          <a:lstStyle/>
          <a:p>
            <a:r>
              <a:rPr lang="cs-CZ"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Skaut ABS</a:t>
            </a:r>
            <a:endParaRPr lang="cs-CZ" sz="8800" dirty="0"/>
          </a:p>
        </p:txBody>
      </p:sp>
      <p:sp>
        <p:nvSpPr>
          <p:cNvPr id="3" name="Podnadpis 2">
            <a:extLst>
              <a:ext uri="{FF2B5EF4-FFF2-40B4-BE49-F238E27FC236}">
                <a16:creationId xmlns:a16="http://schemas.microsoft.com/office/drawing/2014/main" id="{ED9CCDF2-B657-423A-8069-5F7534612111}"/>
              </a:ext>
            </a:extLst>
          </p:cNvPr>
          <p:cNvSpPr>
            <a:spLocks noGrp="1"/>
          </p:cNvSpPr>
          <p:nvPr>
            <p:ph type="subTitle" idx="1"/>
          </p:nvPr>
        </p:nvSpPr>
        <p:spPr>
          <a:xfrm>
            <a:off x="1524000" y="4725838"/>
            <a:ext cx="9144000" cy="1333130"/>
          </a:xfrm>
        </p:spPr>
        <p:txBody>
          <a:bodyPr>
            <a:normAutofit/>
          </a:bodyPr>
          <a:lstStyle/>
          <a:p>
            <a:r>
              <a:rPr lang="cs-CZ" sz="3200" b="1" dirty="0">
                <a:solidFill>
                  <a:srgbClr val="002060"/>
                </a:solidFill>
                <a:latin typeface="Calibri" panose="020F0502020204030204" pitchFamily="34" charset="0"/>
                <a:cs typeface="Times New Roman" panose="02020603050405020304" pitchFamily="18" charset="0"/>
              </a:rPr>
              <a:t>WFIS Workshop Orlovy 2023</a:t>
            </a:r>
          </a:p>
          <a:p>
            <a:r>
              <a:rPr lang="cs-CZ" sz="1800" b="1" dirty="0">
                <a:solidFill>
                  <a:srgbClr val="002060"/>
                </a:solidFill>
                <a:latin typeface="Calibri" panose="020F0502020204030204" pitchFamily="34" charset="0"/>
                <a:cs typeface="Times New Roman" panose="02020603050405020304" pitchFamily="18" charset="0"/>
              </a:rPr>
              <a:t>15. – 17. 9. 2023</a:t>
            </a:r>
          </a:p>
          <a:p>
            <a:endParaRPr lang="cs-CZ" sz="1800" b="1" dirty="0">
              <a:solidFill>
                <a:srgbClr val="002060"/>
              </a:solidFill>
              <a:latin typeface="Calibri" panose="020F0502020204030204" pitchFamily="34" charset="0"/>
              <a:cs typeface="Times New Roman" panose="02020603050405020304" pitchFamily="18" charset="0"/>
            </a:endParaRPr>
          </a:p>
        </p:txBody>
      </p:sp>
      <p:sp>
        <p:nvSpPr>
          <p:cNvPr id="6" name="Rectangle 4">
            <a:extLst>
              <a:ext uri="{FF2B5EF4-FFF2-40B4-BE49-F238E27FC236}">
                <a16:creationId xmlns:a16="http://schemas.microsoft.com/office/drawing/2014/main" id="{32A4505D-4555-4AC8-B513-FE5CCA427C7A}"/>
              </a:ext>
            </a:extLst>
          </p:cNvPr>
          <p:cNvSpPr>
            <a:spLocks noChangeArrowheads="1"/>
          </p:cNvSpPr>
          <p:nvPr/>
        </p:nvSpPr>
        <p:spPr bwMode="auto">
          <a:xfrm>
            <a:off x="665018" y="52022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7" name="Rectangle 5">
            <a:extLst>
              <a:ext uri="{FF2B5EF4-FFF2-40B4-BE49-F238E27FC236}">
                <a16:creationId xmlns:a16="http://schemas.microsoft.com/office/drawing/2014/main" id="{4F52705F-5954-415E-B42F-2300C24067CC}"/>
              </a:ext>
            </a:extLst>
          </p:cNvPr>
          <p:cNvSpPr>
            <a:spLocks noChangeArrowheads="1"/>
          </p:cNvSpPr>
          <p:nvPr/>
        </p:nvSpPr>
        <p:spPr bwMode="auto">
          <a:xfrm>
            <a:off x="665018" y="56594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dirty="0"/>
          </a:p>
        </p:txBody>
      </p:sp>
      <p:sp>
        <p:nvSpPr>
          <p:cNvPr id="4" name="Obdélník 3">
            <a:extLst>
              <a:ext uri="{FF2B5EF4-FFF2-40B4-BE49-F238E27FC236}">
                <a16:creationId xmlns:a16="http://schemas.microsoft.com/office/drawing/2014/main" id="{215FC124-4119-4A12-B025-69445276939B}"/>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cs-CZ"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3" name="Obrázek 12">
            <a:extLst>
              <a:ext uri="{FF2B5EF4-FFF2-40B4-BE49-F238E27FC236}">
                <a16:creationId xmlns:a16="http://schemas.microsoft.com/office/drawing/2014/main" id="{7D7592B4-1596-49FE-9FB6-EB87BEB3BAB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8863" y="1881460"/>
            <a:ext cx="1977020" cy="2336083"/>
          </a:xfrm>
          <a:prstGeom prst="rect">
            <a:avLst/>
          </a:prstGeom>
        </p:spPr>
      </p:pic>
      <p:pic>
        <p:nvPicPr>
          <p:cNvPr id="16" name="Obrázek 15">
            <a:extLst>
              <a:ext uri="{FF2B5EF4-FFF2-40B4-BE49-F238E27FC236}">
                <a16:creationId xmlns:a16="http://schemas.microsoft.com/office/drawing/2014/main" id="{023BE392-1528-48EB-A5C6-090A9C02A00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49606" y="1518542"/>
            <a:ext cx="1918392" cy="3061921"/>
          </a:xfrm>
          <a:prstGeom prst="rect">
            <a:avLst/>
          </a:prstGeom>
        </p:spPr>
      </p:pic>
      <p:pic>
        <p:nvPicPr>
          <p:cNvPr id="18" name="Obrázek 17">
            <a:extLst>
              <a:ext uri="{FF2B5EF4-FFF2-40B4-BE49-F238E27FC236}">
                <a16:creationId xmlns:a16="http://schemas.microsoft.com/office/drawing/2014/main" id="{0B9ABA9F-8CFA-42E4-AEC1-2851C3A6F2FA}"/>
              </a:ext>
            </a:extLst>
          </p:cNvPr>
          <p:cNvPicPr>
            <a:picLocks noChangeAspect="1"/>
          </p:cNvPicPr>
          <p:nvPr/>
        </p:nvPicPr>
        <p:blipFill>
          <a:blip r:embed="rId5"/>
          <a:stretch>
            <a:fillRect/>
          </a:stretch>
        </p:blipFill>
        <p:spPr>
          <a:xfrm>
            <a:off x="4673890" y="710431"/>
            <a:ext cx="3028950" cy="1857375"/>
          </a:xfrm>
          <a:prstGeom prst="rect">
            <a:avLst/>
          </a:prstGeom>
        </p:spPr>
      </p:pic>
      <p:pic>
        <p:nvPicPr>
          <p:cNvPr id="15" name="Obrázek 1">
            <a:extLst>
              <a:ext uri="{FF2B5EF4-FFF2-40B4-BE49-F238E27FC236}">
                <a16:creationId xmlns:a16="http://schemas.microsoft.com/office/drawing/2014/main" id="{0CD0F1AC-4C3F-42A7-B4C8-8141DD7C43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2">
            <a:extLst>
              <a:ext uri="{FF2B5EF4-FFF2-40B4-BE49-F238E27FC236}">
                <a16:creationId xmlns:a16="http://schemas.microsoft.com/office/drawing/2014/main" id="{FDC19D27-DC1A-4653-9BC0-F61E45935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Přímá spojnice 18">
            <a:extLst>
              <a:ext uri="{FF2B5EF4-FFF2-40B4-BE49-F238E27FC236}">
                <a16:creationId xmlns:a16="http://schemas.microsoft.com/office/drawing/2014/main" id="{CF578A18-230D-41CF-A51B-FE4BF9435D62}"/>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20" name="Rectangle 6">
            <a:extLst>
              <a:ext uri="{FF2B5EF4-FFF2-40B4-BE49-F238E27FC236}">
                <a16:creationId xmlns:a16="http://schemas.microsoft.com/office/drawing/2014/main" id="{A5477543-8FC4-420E-B77E-878BD2092B81}"/>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21" name="TextovéPole 20">
            <a:extLst>
              <a:ext uri="{FF2B5EF4-FFF2-40B4-BE49-F238E27FC236}">
                <a16:creationId xmlns:a16="http://schemas.microsoft.com/office/drawing/2014/main" id="{B72DC871-BBEE-4CF7-A964-5B79A717384A}"/>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1</a:t>
            </a:fld>
            <a:endParaRPr lang="cs-CZ" sz="1000" dirty="0">
              <a:solidFill>
                <a:srgbClr val="00206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67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197BD-01F6-4EAC-AAE5-FE1BAFB8B8C0}"/>
              </a:ext>
            </a:extLst>
          </p:cNvPr>
          <p:cNvSpPr>
            <a:spLocks noGrp="1"/>
          </p:cNvSpPr>
          <p:nvPr>
            <p:ph type="title"/>
          </p:nvPr>
        </p:nvSpPr>
        <p:spPr>
          <a:xfrm>
            <a:off x="838200" y="365126"/>
            <a:ext cx="10515600" cy="405874"/>
          </a:xfrm>
        </p:spPr>
        <p:txBody>
          <a:bodyPr>
            <a:noAutofit/>
          </a:bodyPr>
          <a:lstStyle/>
          <a:p>
            <a:r>
              <a:rPr lang="en-GB" sz="2800" b="1" dirty="0">
                <a:solidFill>
                  <a:srgbClr val="002060"/>
                </a:solidFill>
                <a:latin typeface="Calibri" panose="020F0502020204030204" pitchFamily="34" charset="0"/>
                <a:cs typeface="Times New Roman" panose="02020603050405020304" pitchFamily="18" charset="0"/>
              </a:rPr>
              <a:t>Invitation</a:t>
            </a:r>
          </a:p>
        </p:txBody>
      </p:sp>
      <p:sp>
        <p:nvSpPr>
          <p:cNvPr id="3" name="Zástupný obsah 2">
            <a:extLst>
              <a:ext uri="{FF2B5EF4-FFF2-40B4-BE49-F238E27FC236}">
                <a16:creationId xmlns:a16="http://schemas.microsoft.com/office/drawing/2014/main" id="{4CD204C4-139C-4E00-9950-D074A8B57294}"/>
              </a:ext>
            </a:extLst>
          </p:cNvPr>
          <p:cNvSpPr>
            <a:spLocks noGrp="1"/>
          </p:cNvSpPr>
          <p:nvPr>
            <p:ph idx="1"/>
          </p:nvPr>
        </p:nvSpPr>
        <p:spPr>
          <a:xfrm>
            <a:off x="838200" y="858983"/>
            <a:ext cx="5080819" cy="5317980"/>
          </a:xfrm>
          <a:ln w="28575">
            <a:solidFill>
              <a:srgbClr val="002060"/>
            </a:solidFill>
          </a:ln>
        </p:spPr>
        <p:txBody>
          <a:bodyPr>
            <a:normAutofit/>
          </a:bodyPr>
          <a:lstStyle/>
          <a:p>
            <a:pPr marL="0" indent="0">
              <a:buNone/>
            </a:pPr>
            <a:r>
              <a:rPr lang="cs-CZ" sz="2400" b="1" dirty="0">
                <a:solidFill>
                  <a:srgbClr val="002060"/>
                </a:solidFill>
                <a:latin typeface="Calibri" panose="020F0502020204030204" pitchFamily="34" charset="0"/>
                <a:cs typeface="Times New Roman" panose="02020603050405020304" pitchFamily="18" charset="0"/>
              </a:rPr>
              <a:t>WFIS Workshop Orlovy 2023</a:t>
            </a:r>
          </a:p>
          <a:p>
            <a:pPr marL="0" indent="0">
              <a:buNone/>
            </a:pPr>
            <a:r>
              <a:rPr lang="en-GB" sz="1800" b="1" dirty="0">
                <a:solidFill>
                  <a:srgbClr val="002060"/>
                </a:solidFill>
                <a:latin typeface="Calibri" panose="020F0502020204030204" pitchFamily="34" charset="0"/>
                <a:cs typeface="Times New Roman" panose="02020603050405020304" pitchFamily="18" charset="0"/>
              </a:rPr>
              <a:t>When: </a:t>
            </a:r>
            <a:r>
              <a:rPr lang="en-GB" sz="1800" u="sng" dirty="0">
                <a:solidFill>
                  <a:srgbClr val="002060"/>
                </a:solidFill>
                <a:latin typeface="Calibri" panose="020F0502020204030204" pitchFamily="34" charset="0"/>
                <a:cs typeface="Times New Roman" panose="02020603050405020304" pitchFamily="18" charset="0"/>
              </a:rPr>
              <a:t>15. – 17. September 2023</a:t>
            </a:r>
          </a:p>
          <a:p>
            <a:r>
              <a:rPr lang="en-GB" sz="1800" dirty="0">
                <a:solidFill>
                  <a:srgbClr val="002060"/>
                </a:solidFill>
                <a:latin typeface="Calibri" panose="020F0502020204030204" pitchFamily="34" charset="0"/>
                <a:cs typeface="Times New Roman" panose="02020603050405020304" pitchFamily="18" charset="0"/>
              </a:rPr>
              <a:t>We hope that in future, which is coming, are no pandemic, wars or other disasters of last years. So we are looking forward, that finally we will be able keep all plans.</a:t>
            </a:r>
          </a:p>
          <a:p>
            <a:pPr marL="0" indent="0">
              <a:buNone/>
            </a:pPr>
            <a:r>
              <a:rPr lang="en-GB" sz="1800" b="1" dirty="0">
                <a:solidFill>
                  <a:srgbClr val="002060"/>
                </a:solidFill>
                <a:latin typeface="Calibri" panose="020F0502020204030204" pitchFamily="34" charset="0"/>
                <a:cs typeface="Times New Roman" panose="02020603050405020304" pitchFamily="18" charset="0"/>
              </a:rPr>
              <a:t>Where: </a:t>
            </a:r>
            <a:r>
              <a:rPr lang="en-GB" sz="1800" u="sng" dirty="0">
                <a:solidFill>
                  <a:srgbClr val="002060"/>
                </a:solidFill>
                <a:latin typeface="Calibri" panose="020F0502020204030204" pitchFamily="34" charset="0"/>
                <a:cs typeface="Times New Roman" panose="02020603050405020304" pitchFamily="18" charset="0"/>
              </a:rPr>
              <a:t>Czech Republic, lodge </a:t>
            </a:r>
            <a:r>
              <a:rPr lang="en-GB" sz="1800" u="sng" dirty="0" err="1">
                <a:solidFill>
                  <a:srgbClr val="002060"/>
                </a:solidFill>
                <a:latin typeface="Calibri" panose="020F0502020204030204" pitchFamily="34" charset="0"/>
                <a:cs typeface="Times New Roman" panose="02020603050405020304" pitchFamily="18" charset="0"/>
              </a:rPr>
              <a:t>Orlovy</a:t>
            </a:r>
            <a:endParaRPr lang="en-GB" sz="1800" u="sng" dirty="0">
              <a:solidFill>
                <a:srgbClr val="002060"/>
              </a:solidFill>
              <a:latin typeface="Calibri" panose="020F0502020204030204" pitchFamily="34" charset="0"/>
              <a:cs typeface="Times New Roman" panose="02020603050405020304" pitchFamily="18" charset="0"/>
            </a:endParaRPr>
          </a:p>
          <a:p>
            <a:r>
              <a:rPr lang="en-GB" sz="1800" dirty="0">
                <a:solidFill>
                  <a:srgbClr val="002060"/>
                </a:solidFill>
                <a:latin typeface="Calibri" panose="020F0502020204030204" pitchFamily="34" charset="0"/>
                <a:cs typeface="Times New Roman" panose="02020603050405020304" pitchFamily="18" charset="0"/>
              </a:rPr>
              <a:t>This place have real Genius loci for us. Here was „born“ Czech scouting and nearby was held also first Czech scout camp.</a:t>
            </a:r>
          </a:p>
          <a:p>
            <a:endParaRPr lang="cs-CZ" sz="1800" dirty="0">
              <a:solidFill>
                <a:srgbClr val="002060"/>
              </a:solidFill>
              <a:latin typeface="Calibri" panose="020F0502020204030204" pitchFamily="34" charset="0"/>
              <a:cs typeface="Times New Roman" panose="02020603050405020304" pitchFamily="18" charset="0"/>
            </a:endParaRPr>
          </a:p>
        </p:txBody>
      </p:sp>
      <p:pic>
        <p:nvPicPr>
          <p:cNvPr id="4" name="Obrázek 1">
            <a:extLst>
              <a:ext uri="{FF2B5EF4-FFF2-40B4-BE49-F238E27FC236}">
                <a16:creationId xmlns:a16="http://schemas.microsoft.com/office/drawing/2014/main" id="{5B84BE4D-C783-4BD3-A534-55D7AFD1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2">
            <a:extLst>
              <a:ext uri="{FF2B5EF4-FFF2-40B4-BE49-F238E27FC236}">
                <a16:creationId xmlns:a16="http://schemas.microsoft.com/office/drawing/2014/main" id="{7B0990FB-7BD3-4B5E-80A5-55DCFB110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a:extLst>
              <a:ext uri="{FF2B5EF4-FFF2-40B4-BE49-F238E27FC236}">
                <a16:creationId xmlns:a16="http://schemas.microsoft.com/office/drawing/2014/main" id="{4AD77DCB-E6A2-4D4F-B5B4-D7593F547201}"/>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16E08D5C-5E3C-4A90-8E82-07C42EF57918}"/>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8" name="TextovéPole 7">
            <a:extLst>
              <a:ext uri="{FF2B5EF4-FFF2-40B4-BE49-F238E27FC236}">
                <a16:creationId xmlns:a16="http://schemas.microsoft.com/office/drawing/2014/main" id="{2C2FED04-DF9A-42BF-81EC-8D78B056EE3C}"/>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2</a:t>
            </a:fld>
            <a:endParaRPr lang="cs-CZ" sz="1000" dirty="0">
              <a:solidFill>
                <a:srgbClr val="002060"/>
              </a:solidFill>
              <a:latin typeface="Calibri" panose="020F0502020204030204" pitchFamily="34" charset="0"/>
              <a:cs typeface="Times New Roman" panose="02020603050405020304" pitchFamily="18" charset="0"/>
            </a:endParaRPr>
          </a:p>
        </p:txBody>
      </p:sp>
      <p:cxnSp>
        <p:nvCxnSpPr>
          <p:cNvPr id="9" name="Přímá spojnice 8">
            <a:extLst>
              <a:ext uri="{FF2B5EF4-FFF2-40B4-BE49-F238E27FC236}">
                <a16:creationId xmlns:a16="http://schemas.microsoft.com/office/drawing/2014/main" id="{73BCE137-0811-47F6-866E-F29B13A604E5}"/>
              </a:ext>
            </a:extLst>
          </p:cNvPr>
          <p:cNvCxnSpPr>
            <a:cxnSpLocks/>
          </p:cNvCxnSpPr>
          <p:nvPr/>
        </p:nvCxnSpPr>
        <p:spPr>
          <a:xfrm>
            <a:off x="838200" y="766441"/>
            <a:ext cx="10515600"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5" name="TextovéPole 14">
            <a:extLst>
              <a:ext uri="{FF2B5EF4-FFF2-40B4-BE49-F238E27FC236}">
                <a16:creationId xmlns:a16="http://schemas.microsoft.com/office/drawing/2014/main" id="{46628630-3C04-482B-93B1-B491D7489BFB}"/>
              </a:ext>
            </a:extLst>
          </p:cNvPr>
          <p:cNvSpPr txBox="1"/>
          <p:nvPr/>
        </p:nvSpPr>
        <p:spPr>
          <a:xfrm>
            <a:off x="7563028" y="6283877"/>
            <a:ext cx="3230310" cy="369332"/>
          </a:xfrm>
          <a:prstGeom prst="rect">
            <a:avLst/>
          </a:prstGeom>
          <a:noFill/>
        </p:spPr>
        <p:txBody>
          <a:bodyPr wrap="square" rtlCol="0">
            <a:spAutoFit/>
          </a:bodyPr>
          <a:lstStyle/>
          <a:p>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WFIS WS Orlovy 2023</a:t>
            </a:r>
            <a:endParaRPr lang="cs-CZ" dirty="0"/>
          </a:p>
        </p:txBody>
      </p:sp>
      <p:pic>
        <p:nvPicPr>
          <p:cNvPr id="16" name="Obrázek 15">
            <a:extLst>
              <a:ext uri="{FF2B5EF4-FFF2-40B4-BE49-F238E27FC236}">
                <a16:creationId xmlns:a16="http://schemas.microsoft.com/office/drawing/2014/main" id="{3D457493-5BB5-47EF-9284-211A5BDFD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758" y="6015138"/>
            <a:ext cx="503244" cy="803222"/>
          </a:xfrm>
          <a:prstGeom prst="rect">
            <a:avLst/>
          </a:prstGeom>
        </p:spPr>
      </p:pic>
      <p:pic>
        <p:nvPicPr>
          <p:cNvPr id="20" name="Obrázek 19" descr="Obsah obrázku tráva, exteriér, dům, obloha&#10;&#10;Popis byl vytvořen automaticky">
            <a:extLst>
              <a:ext uri="{FF2B5EF4-FFF2-40B4-BE49-F238E27FC236}">
                <a16:creationId xmlns:a16="http://schemas.microsoft.com/office/drawing/2014/main" id="{E7A4A4B3-C5F8-4176-9926-FA2BFB60B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983" y="858983"/>
            <a:ext cx="3810000" cy="2143125"/>
          </a:xfrm>
          <a:prstGeom prst="rect">
            <a:avLst/>
          </a:prstGeom>
        </p:spPr>
      </p:pic>
      <p:pic>
        <p:nvPicPr>
          <p:cNvPr id="22" name="Obrázek 21" descr="Obsah obrázku tráva, strom, exteriér, obloha&#10;&#10;Popis byl vytvořen automaticky">
            <a:extLst>
              <a:ext uri="{FF2B5EF4-FFF2-40B4-BE49-F238E27FC236}">
                <a16:creationId xmlns:a16="http://schemas.microsoft.com/office/drawing/2014/main" id="{96D90D86-29BC-4F50-806F-F8785FDD37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0524" y="4033838"/>
            <a:ext cx="2466975" cy="1847850"/>
          </a:xfrm>
          <a:prstGeom prst="rect">
            <a:avLst/>
          </a:prstGeom>
        </p:spPr>
      </p:pic>
      <p:pic>
        <p:nvPicPr>
          <p:cNvPr id="1026" name="Picture 2" descr="Fotogalerie Hájovna Orlovy u Humpolce. - č. 623754 | Turistika.cz">
            <a:extLst>
              <a:ext uri="{FF2B5EF4-FFF2-40B4-BE49-F238E27FC236}">
                <a16:creationId xmlns:a16="http://schemas.microsoft.com/office/drawing/2014/main" id="{9589B435-8D5D-4146-8E1E-DBEBBBC55E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0571" y="3418121"/>
            <a:ext cx="3243229" cy="2435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90DC66-A5EF-4FEA-B23B-61A3D81FD2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7557" y="3627845"/>
            <a:ext cx="151447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186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train clipart free - Google Search | Train cartoon, Train illustration, Train  clipart">
            <a:extLst>
              <a:ext uri="{FF2B5EF4-FFF2-40B4-BE49-F238E27FC236}">
                <a16:creationId xmlns:a16="http://schemas.microsoft.com/office/drawing/2014/main" id="{A472880D-85C2-4CFE-BE55-5009EC7C0C9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6971" y="4298102"/>
            <a:ext cx="2114550" cy="189547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52" name="Picture 4" descr="Plane clipart, Plane Transparent FREE for download on WebStockReview 2021">
            <a:extLst>
              <a:ext uri="{FF2B5EF4-FFF2-40B4-BE49-F238E27FC236}">
                <a16:creationId xmlns:a16="http://schemas.microsoft.com/office/drawing/2014/main" id="{ACD1F427-151B-41D9-8D30-4AABBF59E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645" y="1064650"/>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990197BD-01F6-4EAC-AAE5-FE1BAFB8B8C0}"/>
              </a:ext>
            </a:extLst>
          </p:cNvPr>
          <p:cNvSpPr>
            <a:spLocks noGrp="1"/>
          </p:cNvSpPr>
          <p:nvPr>
            <p:ph type="title"/>
          </p:nvPr>
        </p:nvSpPr>
        <p:spPr>
          <a:xfrm>
            <a:off x="838200" y="365126"/>
            <a:ext cx="10515600" cy="405874"/>
          </a:xfrm>
        </p:spPr>
        <p:txBody>
          <a:bodyPr>
            <a:noAutofit/>
          </a:bodyPr>
          <a:lstStyle/>
          <a:p>
            <a:r>
              <a:rPr lang="en-GB" sz="2800" b="1" dirty="0">
                <a:solidFill>
                  <a:srgbClr val="002060"/>
                </a:solidFill>
                <a:latin typeface="Calibri" panose="020F0502020204030204" pitchFamily="34" charset="0"/>
                <a:cs typeface="Times New Roman" panose="02020603050405020304" pitchFamily="18" charset="0"/>
              </a:rPr>
              <a:t>How you get to </a:t>
            </a:r>
            <a:r>
              <a:rPr lang="cs-CZ" sz="2800" b="1" dirty="0">
                <a:solidFill>
                  <a:srgbClr val="002060"/>
                </a:solidFill>
                <a:latin typeface="Calibri" panose="020F0502020204030204" pitchFamily="34" charset="0"/>
                <a:cs typeface="Times New Roman" panose="02020603050405020304" pitchFamily="18" charset="0"/>
              </a:rPr>
              <a:t>workshop</a:t>
            </a:r>
            <a:endParaRPr lang="en-GB" sz="2800" b="1" dirty="0">
              <a:solidFill>
                <a:srgbClr val="002060"/>
              </a:solidFill>
              <a:latin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4CD204C4-139C-4E00-9950-D074A8B57294}"/>
              </a:ext>
            </a:extLst>
          </p:cNvPr>
          <p:cNvSpPr>
            <a:spLocks noGrp="1"/>
          </p:cNvSpPr>
          <p:nvPr>
            <p:ph idx="1"/>
          </p:nvPr>
        </p:nvSpPr>
        <p:spPr>
          <a:xfrm>
            <a:off x="6096000" y="858983"/>
            <a:ext cx="5257800" cy="5317980"/>
          </a:xfrm>
          <a:ln w="28575">
            <a:solidFill>
              <a:srgbClr val="002060"/>
            </a:solidFill>
          </a:ln>
        </p:spPr>
        <p:txBody>
          <a:bodyPr>
            <a:normAutofit/>
          </a:bodyPr>
          <a:lstStyle/>
          <a:p>
            <a:pPr marL="0" indent="0">
              <a:buNone/>
            </a:pPr>
            <a:r>
              <a:rPr lang="en-GB" sz="1800" b="1" dirty="0">
                <a:solidFill>
                  <a:srgbClr val="002060"/>
                </a:solidFill>
                <a:latin typeface="Calibri" panose="020F0502020204030204" pitchFamily="34" charset="0"/>
                <a:cs typeface="Times New Roman" panose="02020603050405020304" pitchFamily="18" charset="0"/>
              </a:rPr>
              <a:t>Exact location</a:t>
            </a:r>
            <a:r>
              <a:rPr lang="en-GB" sz="1800" dirty="0">
                <a:solidFill>
                  <a:srgbClr val="002060"/>
                </a:solidFill>
                <a:latin typeface="Calibri" panose="020F0502020204030204" pitchFamily="34" charset="0"/>
                <a:cs typeface="Times New Roman" panose="02020603050405020304" pitchFamily="18" charset="0"/>
              </a:rPr>
              <a:t>: 49.58082330558525, 15.41006815847814</a:t>
            </a:r>
          </a:p>
          <a:p>
            <a:r>
              <a:rPr lang="en-GB" sz="1800" dirty="0">
                <a:solidFill>
                  <a:srgbClr val="002060"/>
                </a:solidFill>
                <a:latin typeface="Calibri" panose="020F0502020204030204" pitchFamily="34" charset="0"/>
                <a:cs typeface="Times New Roman" panose="02020603050405020304" pitchFamily="18" charset="0"/>
              </a:rPr>
              <a:t>If you would like to arrive </a:t>
            </a:r>
            <a:r>
              <a:rPr lang="en-GB" sz="1800" b="1" dirty="0">
                <a:solidFill>
                  <a:srgbClr val="002060"/>
                </a:solidFill>
                <a:latin typeface="Calibri" panose="020F0502020204030204" pitchFamily="34" charset="0"/>
                <a:cs typeface="Times New Roman" panose="02020603050405020304" pitchFamily="18" charset="0"/>
              </a:rPr>
              <a:t>by car</a:t>
            </a:r>
            <a:r>
              <a:rPr lang="en-GB" sz="1800" dirty="0">
                <a:solidFill>
                  <a:srgbClr val="002060"/>
                </a:solidFill>
                <a:latin typeface="Calibri" panose="020F0502020204030204" pitchFamily="34" charset="0"/>
                <a:cs typeface="Times New Roman" panose="02020603050405020304" pitchFamily="18" charset="0"/>
              </a:rPr>
              <a:t>, you need to reach location 49.58815204949606, 15.415683352924539. If you follow this you will reach point where „road ends“ ;-) Last part of way you have to go through forest, but it is accessible by car and will be marked.</a:t>
            </a:r>
          </a:p>
          <a:p>
            <a:r>
              <a:rPr lang="en-GB" sz="1800" dirty="0">
                <a:solidFill>
                  <a:srgbClr val="002060"/>
                </a:solidFill>
                <a:latin typeface="Calibri" panose="020F0502020204030204" pitchFamily="34" charset="0"/>
                <a:cs typeface="Times New Roman" panose="02020603050405020304" pitchFamily="18" charset="0"/>
              </a:rPr>
              <a:t>If you will chose another way of transportation. We recommend you use </a:t>
            </a:r>
            <a:r>
              <a:rPr lang="en-GB" sz="1800" b="1" dirty="0">
                <a:solidFill>
                  <a:srgbClr val="002060"/>
                </a:solidFill>
                <a:latin typeface="Calibri" panose="020F0502020204030204" pitchFamily="34" charset="0"/>
                <a:cs typeface="Times New Roman" panose="02020603050405020304" pitchFamily="18" charset="0"/>
              </a:rPr>
              <a:t>plane</a:t>
            </a:r>
            <a:r>
              <a:rPr lang="en-GB" sz="1800" dirty="0">
                <a:solidFill>
                  <a:srgbClr val="002060"/>
                </a:solidFill>
                <a:latin typeface="Calibri" panose="020F0502020204030204" pitchFamily="34" charset="0"/>
                <a:cs typeface="Times New Roman" panose="02020603050405020304" pitchFamily="18" charset="0"/>
              </a:rPr>
              <a:t> to </a:t>
            </a:r>
            <a:r>
              <a:rPr lang="en-GB" sz="1800" u="sng" dirty="0">
                <a:solidFill>
                  <a:srgbClr val="002060"/>
                </a:solidFill>
                <a:latin typeface="Calibri" panose="020F0502020204030204" pitchFamily="34" charset="0"/>
                <a:cs typeface="Times New Roman" panose="02020603050405020304" pitchFamily="18" charset="0"/>
              </a:rPr>
              <a:t>Václav Havel Airport Prague (PRG)</a:t>
            </a:r>
            <a:r>
              <a:rPr lang="en-GB" sz="1800" dirty="0">
                <a:solidFill>
                  <a:srgbClr val="002060"/>
                </a:solidFill>
                <a:latin typeface="Calibri" panose="020F0502020204030204" pitchFamily="34" charset="0"/>
                <a:cs typeface="Times New Roman" panose="02020603050405020304" pitchFamily="18" charset="0"/>
              </a:rPr>
              <a:t>. From airport is going direct bus to the main train station (</a:t>
            </a:r>
            <a:r>
              <a:rPr lang="en-GB" sz="1800" u="sng" dirty="0">
                <a:solidFill>
                  <a:srgbClr val="002060"/>
                </a:solidFill>
                <a:latin typeface="Calibri" panose="020F0502020204030204" pitchFamily="34" charset="0"/>
                <a:cs typeface="Times New Roman" panose="02020603050405020304" pitchFamily="18" charset="0"/>
              </a:rPr>
              <a:t>Praha hl. n.</a:t>
            </a:r>
            <a:r>
              <a:rPr lang="en-GB" sz="1800" dirty="0">
                <a:solidFill>
                  <a:srgbClr val="002060"/>
                </a:solidFill>
                <a:latin typeface="Calibri" panose="020F0502020204030204" pitchFamily="34" charset="0"/>
                <a:cs typeface="Times New Roman" panose="02020603050405020304" pitchFamily="18" charset="0"/>
              </a:rPr>
              <a:t>). From this place you could catch a </a:t>
            </a:r>
            <a:r>
              <a:rPr lang="en-GB" sz="1800" b="1" dirty="0">
                <a:solidFill>
                  <a:srgbClr val="002060"/>
                </a:solidFill>
                <a:latin typeface="Calibri" panose="020F0502020204030204" pitchFamily="34" charset="0"/>
                <a:cs typeface="Times New Roman" panose="02020603050405020304" pitchFamily="18" charset="0"/>
              </a:rPr>
              <a:t>train</a:t>
            </a:r>
            <a:r>
              <a:rPr lang="en-GB" sz="1800" dirty="0">
                <a:solidFill>
                  <a:srgbClr val="002060"/>
                </a:solidFill>
                <a:latin typeface="Calibri" panose="020F0502020204030204" pitchFamily="34" charset="0"/>
                <a:cs typeface="Times New Roman" panose="02020603050405020304" pitchFamily="18" charset="0"/>
              </a:rPr>
              <a:t> to station </a:t>
            </a:r>
            <a:r>
              <a:rPr lang="cs-CZ" sz="1800" u="sng" dirty="0">
                <a:solidFill>
                  <a:srgbClr val="002060"/>
                </a:solidFill>
                <a:latin typeface="Calibri" panose="020F0502020204030204" pitchFamily="34" charset="0"/>
                <a:cs typeface="Times New Roman" panose="02020603050405020304" pitchFamily="18" charset="0"/>
              </a:rPr>
              <a:t>Světlá nad Sázavou</a:t>
            </a:r>
            <a:r>
              <a:rPr lang="en-GB" sz="1800" dirty="0">
                <a:solidFill>
                  <a:srgbClr val="002060"/>
                </a:solidFill>
                <a:latin typeface="Calibri" panose="020F0502020204030204" pitchFamily="34" charset="0"/>
                <a:cs typeface="Times New Roman" panose="02020603050405020304" pitchFamily="18" charset="0"/>
              </a:rPr>
              <a:t>. This will be for you final destination from which will be provide shuttle (also on way back).</a:t>
            </a:r>
          </a:p>
          <a:p>
            <a:r>
              <a:rPr lang="en-GB" sz="1800" dirty="0">
                <a:solidFill>
                  <a:srgbClr val="002060"/>
                </a:solidFill>
                <a:latin typeface="Calibri" panose="020F0502020204030204" pitchFamily="34" charset="0"/>
                <a:cs typeface="Times New Roman" panose="02020603050405020304" pitchFamily="18" charset="0"/>
              </a:rPr>
              <a:t>Detailed information with recommended connections will be provide at begging of next year.</a:t>
            </a:r>
          </a:p>
          <a:p>
            <a:endParaRPr lang="cs-CZ" sz="1800" dirty="0">
              <a:solidFill>
                <a:srgbClr val="002060"/>
              </a:solidFill>
              <a:latin typeface="Calibri" panose="020F0502020204030204" pitchFamily="34" charset="0"/>
              <a:cs typeface="Times New Roman" panose="02020603050405020304" pitchFamily="18" charset="0"/>
            </a:endParaRPr>
          </a:p>
        </p:txBody>
      </p:sp>
      <p:pic>
        <p:nvPicPr>
          <p:cNvPr id="4" name="Obrázek 1">
            <a:extLst>
              <a:ext uri="{FF2B5EF4-FFF2-40B4-BE49-F238E27FC236}">
                <a16:creationId xmlns:a16="http://schemas.microsoft.com/office/drawing/2014/main" id="{5B84BE4D-C783-4BD3-A534-55D7AFD1C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2">
            <a:extLst>
              <a:ext uri="{FF2B5EF4-FFF2-40B4-BE49-F238E27FC236}">
                <a16:creationId xmlns:a16="http://schemas.microsoft.com/office/drawing/2014/main" id="{7B0990FB-7BD3-4B5E-80A5-55DCFB110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a:extLst>
              <a:ext uri="{FF2B5EF4-FFF2-40B4-BE49-F238E27FC236}">
                <a16:creationId xmlns:a16="http://schemas.microsoft.com/office/drawing/2014/main" id="{4AD77DCB-E6A2-4D4F-B5B4-D7593F547201}"/>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16E08D5C-5E3C-4A90-8E82-07C42EF57918}"/>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8" name="TextovéPole 7">
            <a:extLst>
              <a:ext uri="{FF2B5EF4-FFF2-40B4-BE49-F238E27FC236}">
                <a16:creationId xmlns:a16="http://schemas.microsoft.com/office/drawing/2014/main" id="{2C2FED04-DF9A-42BF-81EC-8D78B056EE3C}"/>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3</a:t>
            </a:fld>
            <a:endParaRPr lang="cs-CZ" sz="1000" dirty="0">
              <a:solidFill>
                <a:srgbClr val="002060"/>
              </a:solidFill>
              <a:latin typeface="Calibri" panose="020F0502020204030204" pitchFamily="34" charset="0"/>
              <a:cs typeface="Times New Roman" panose="02020603050405020304" pitchFamily="18" charset="0"/>
            </a:endParaRPr>
          </a:p>
        </p:txBody>
      </p:sp>
      <p:cxnSp>
        <p:nvCxnSpPr>
          <p:cNvPr id="9" name="Přímá spojnice 8">
            <a:extLst>
              <a:ext uri="{FF2B5EF4-FFF2-40B4-BE49-F238E27FC236}">
                <a16:creationId xmlns:a16="http://schemas.microsoft.com/office/drawing/2014/main" id="{73BCE137-0811-47F6-866E-F29B13A604E5}"/>
              </a:ext>
            </a:extLst>
          </p:cNvPr>
          <p:cNvCxnSpPr>
            <a:cxnSpLocks/>
          </p:cNvCxnSpPr>
          <p:nvPr/>
        </p:nvCxnSpPr>
        <p:spPr>
          <a:xfrm>
            <a:off x="838200" y="766441"/>
            <a:ext cx="10515600"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pic>
        <p:nvPicPr>
          <p:cNvPr id="11" name="Obrázek 10">
            <a:extLst>
              <a:ext uri="{FF2B5EF4-FFF2-40B4-BE49-F238E27FC236}">
                <a16:creationId xmlns:a16="http://schemas.microsoft.com/office/drawing/2014/main" id="{501018CF-9B78-4D7D-B542-EB43C978B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2758" y="6015138"/>
            <a:ext cx="503244" cy="803222"/>
          </a:xfrm>
          <a:prstGeom prst="rect">
            <a:avLst/>
          </a:prstGeom>
        </p:spPr>
      </p:pic>
      <p:sp>
        <p:nvSpPr>
          <p:cNvPr id="12" name="TextovéPole 11">
            <a:extLst>
              <a:ext uri="{FF2B5EF4-FFF2-40B4-BE49-F238E27FC236}">
                <a16:creationId xmlns:a16="http://schemas.microsoft.com/office/drawing/2014/main" id="{6A650B52-B0DC-4B60-A481-CDE49D79BCCE}"/>
              </a:ext>
            </a:extLst>
          </p:cNvPr>
          <p:cNvSpPr txBox="1"/>
          <p:nvPr/>
        </p:nvSpPr>
        <p:spPr>
          <a:xfrm>
            <a:off x="7563028" y="6283877"/>
            <a:ext cx="3230310" cy="369332"/>
          </a:xfrm>
          <a:prstGeom prst="rect">
            <a:avLst/>
          </a:prstGeom>
          <a:noFill/>
        </p:spPr>
        <p:txBody>
          <a:bodyPr wrap="square" rtlCol="0">
            <a:spAutoFit/>
          </a:bodyPr>
          <a:lstStyle/>
          <a:p>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WFIS WS Orlovy 2023</a:t>
            </a:r>
            <a:endParaRPr lang="cs-CZ" dirty="0"/>
          </a:p>
        </p:txBody>
      </p:sp>
      <p:pic>
        <p:nvPicPr>
          <p:cNvPr id="2050" name="Picture 2" descr="Maps Clipart Road Trip - Road Trip Vector Free, Cliparts &amp; Cartoons -  Jing.fm">
            <a:extLst>
              <a:ext uri="{FF2B5EF4-FFF2-40B4-BE49-F238E27FC236}">
                <a16:creationId xmlns:a16="http://schemas.microsoft.com/office/drawing/2014/main" id="{CE012F2E-D846-4690-A59D-225088FEC189}"/>
              </a:ext>
            </a:extLst>
          </p:cNvPr>
          <p:cNvPicPr>
            <a:picLocks noChangeAspect="1" noChangeArrowheads="1"/>
          </p:cNvPicPr>
          <p:nvPr/>
        </p:nvPicPr>
        <p:blipFill>
          <a:blip r:embed="rId7">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2126457" y="2528887"/>
            <a:ext cx="2152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s And Seniors Icon. Funny Illustration. Royalty Free Cliparts, Vectors,  And Stock Illustration. Image 67571388.">
            <a:extLst>
              <a:ext uri="{FF2B5EF4-FFF2-40B4-BE49-F238E27FC236}">
                <a16:creationId xmlns:a16="http://schemas.microsoft.com/office/drawing/2014/main" id="{D789F5B7-4773-46BF-ACAC-5B0BA2256D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488" y="4510971"/>
            <a:ext cx="2190750" cy="1543050"/>
          </a:xfrm>
          <a:prstGeom prst="rect">
            <a:avLst/>
          </a:prstGeom>
          <a:noFill/>
          <a:scene3d>
            <a:camera prst="orthographicFront">
              <a:rot lat="0" lon="10799978" rev="0"/>
            </a:camera>
            <a:lightRig rig="threePt" dir="t"/>
          </a:scene3d>
          <a:extLst>
            <a:ext uri="{909E8E84-426E-40DD-AFC4-6F175D3DCCD1}">
              <a14:hiddenFill xmlns:a14="http://schemas.microsoft.com/office/drawing/2010/main">
                <a:solidFill>
                  <a:srgbClr val="FFFFFF"/>
                </a:solidFill>
              </a14:hiddenFill>
            </a:ext>
          </a:extLst>
        </p:spPr>
      </p:pic>
      <p:pic>
        <p:nvPicPr>
          <p:cNvPr id="2056" name="Picture 8" descr="1,424 Crowded Car Illustrations &amp; Clip Art - iStock">
            <a:extLst>
              <a:ext uri="{FF2B5EF4-FFF2-40B4-BE49-F238E27FC236}">
                <a16:creationId xmlns:a16="http://schemas.microsoft.com/office/drawing/2014/main" id="{0C05661B-1D96-472F-BADB-58844AF58C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302" y="1081855"/>
            <a:ext cx="15049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84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197BD-01F6-4EAC-AAE5-FE1BAFB8B8C0}"/>
              </a:ext>
            </a:extLst>
          </p:cNvPr>
          <p:cNvSpPr>
            <a:spLocks noGrp="1"/>
          </p:cNvSpPr>
          <p:nvPr>
            <p:ph type="title"/>
          </p:nvPr>
        </p:nvSpPr>
        <p:spPr>
          <a:xfrm>
            <a:off x="838200" y="365126"/>
            <a:ext cx="10515600" cy="405874"/>
          </a:xfrm>
        </p:spPr>
        <p:txBody>
          <a:bodyPr>
            <a:noAutofit/>
          </a:bodyPr>
          <a:lstStyle/>
          <a:p>
            <a:r>
              <a:rPr lang="en-GB" sz="2800" b="1" dirty="0">
                <a:solidFill>
                  <a:srgbClr val="002060"/>
                </a:solidFill>
                <a:latin typeface="Calibri" panose="020F0502020204030204" pitchFamily="34" charset="0"/>
                <a:cs typeface="Times New Roman" panose="02020603050405020304" pitchFamily="18" charset="0"/>
              </a:rPr>
              <a:t>Accommodation</a:t>
            </a:r>
          </a:p>
        </p:txBody>
      </p:sp>
      <p:sp>
        <p:nvSpPr>
          <p:cNvPr id="3" name="Zástupný obsah 2">
            <a:extLst>
              <a:ext uri="{FF2B5EF4-FFF2-40B4-BE49-F238E27FC236}">
                <a16:creationId xmlns:a16="http://schemas.microsoft.com/office/drawing/2014/main" id="{4CD204C4-139C-4E00-9950-D074A8B57294}"/>
              </a:ext>
            </a:extLst>
          </p:cNvPr>
          <p:cNvSpPr>
            <a:spLocks noGrp="1"/>
          </p:cNvSpPr>
          <p:nvPr>
            <p:ph idx="1"/>
          </p:nvPr>
        </p:nvSpPr>
        <p:spPr>
          <a:xfrm>
            <a:off x="838200" y="858983"/>
            <a:ext cx="5090652" cy="5317980"/>
          </a:xfrm>
          <a:ln w="28575">
            <a:solidFill>
              <a:srgbClr val="002060"/>
            </a:solidFill>
          </a:ln>
        </p:spPr>
        <p:txBody>
          <a:bodyPr>
            <a:normAutofit/>
          </a:bodyPr>
          <a:lstStyle/>
          <a:p>
            <a:r>
              <a:rPr lang="en-GB" sz="1800" dirty="0">
                <a:solidFill>
                  <a:srgbClr val="002060"/>
                </a:solidFill>
                <a:latin typeface="Calibri" panose="020F0502020204030204" pitchFamily="34" charset="0"/>
                <a:cs typeface="Times New Roman" panose="02020603050405020304" pitchFamily="18" charset="0"/>
              </a:rPr>
              <a:t>In building of </a:t>
            </a:r>
            <a:r>
              <a:rPr lang="en-GB" sz="1800" b="1" dirty="0">
                <a:solidFill>
                  <a:srgbClr val="002060"/>
                </a:solidFill>
                <a:latin typeface="Calibri" panose="020F0502020204030204" pitchFamily="34" charset="0"/>
                <a:cs typeface="Times New Roman" panose="02020603050405020304" pitchFamily="18" charset="0"/>
              </a:rPr>
              <a:t>lodge</a:t>
            </a:r>
            <a:r>
              <a:rPr lang="en-GB" sz="1800" dirty="0">
                <a:solidFill>
                  <a:srgbClr val="002060"/>
                </a:solidFill>
                <a:latin typeface="Calibri" panose="020F0502020204030204" pitchFamily="34" charset="0"/>
                <a:cs typeface="Times New Roman" panose="02020603050405020304" pitchFamily="18" charset="0"/>
              </a:rPr>
              <a:t> </a:t>
            </a:r>
            <a:r>
              <a:rPr lang="cs-CZ" sz="1800" dirty="0">
                <a:solidFill>
                  <a:srgbClr val="002060"/>
                </a:solidFill>
                <a:latin typeface="Calibri" panose="020F0502020204030204" pitchFamily="34" charset="0"/>
                <a:cs typeface="Times New Roman" panose="02020603050405020304" pitchFamily="18" charset="0"/>
              </a:rPr>
              <a:t>are</a:t>
            </a:r>
            <a:r>
              <a:rPr lang="en-GB" sz="1800" dirty="0">
                <a:solidFill>
                  <a:srgbClr val="002060"/>
                </a:solidFill>
                <a:latin typeface="Calibri" panose="020F0502020204030204" pitchFamily="34" charset="0"/>
                <a:cs typeface="Times New Roman" panose="02020603050405020304" pitchFamily="18" charset="0"/>
              </a:rPr>
              <a:t> </a:t>
            </a:r>
            <a:r>
              <a:rPr lang="en-GB" sz="1800" b="1" dirty="0">
                <a:solidFill>
                  <a:srgbClr val="002060"/>
                </a:solidFill>
                <a:latin typeface="Calibri" panose="020F0502020204030204" pitchFamily="34" charset="0"/>
                <a:cs typeface="Times New Roman" panose="02020603050405020304" pitchFamily="18" charset="0"/>
              </a:rPr>
              <a:t>beds</a:t>
            </a:r>
            <a:r>
              <a:rPr lang="en-GB" sz="1800" dirty="0">
                <a:solidFill>
                  <a:srgbClr val="002060"/>
                </a:solidFill>
                <a:latin typeface="Calibri" panose="020F0502020204030204" pitchFamily="34" charset="0"/>
                <a:cs typeface="Times New Roman" panose="02020603050405020304" pitchFamily="18" charset="0"/>
              </a:rPr>
              <a:t>. </a:t>
            </a:r>
            <a:r>
              <a:rPr lang="cs-CZ" sz="1800" dirty="0">
                <a:solidFill>
                  <a:srgbClr val="002060"/>
                </a:solidFill>
                <a:latin typeface="Calibri" panose="020F0502020204030204" pitchFamily="34" charset="0"/>
                <a:cs typeface="Times New Roman" panose="02020603050405020304" pitchFamily="18" charset="0"/>
              </a:rPr>
              <a:t>I</a:t>
            </a:r>
            <a:r>
              <a:rPr lang="en-GB" sz="1800" dirty="0">
                <a:solidFill>
                  <a:srgbClr val="002060"/>
                </a:solidFill>
                <a:latin typeface="Calibri" panose="020F0502020204030204" pitchFamily="34" charset="0"/>
                <a:cs typeface="Times New Roman" panose="02020603050405020304" pitchFamily="18" charset="0"/>
              </a:rPr>
              <a:t>n the complex will be also ready </a:t>
            </a:r>
            <a:r>
              <a:rPr lang="en-GB" sz="1800" b="1" dirty="0">
                <a:solidFill>
                  <a:srgbClr val="002060"/>
                </a:solidFill>
                <a:latin typeface="Calibri" panose="020F0502020204030204" pitchFamily="34" charset="0"/>
                <a:cs typeface="Times New Roman" panose="02020603050405020304" pitchFamily="18" charset="0"/>
              </a:rPr>
              <a:t>tents</a:t>
            </a:r>
            <a:r>
              <a:rPr lang="en-GB" sz="1800" dirty="0">
                <a:solidFill>
                  <a:srgbClr val="002060"/>
                </a:solidFill>
                <a:latin typeface="Calibri" panose="020F0502020204030204" pitchFamily="34" charset="0"/>
                <a:cs typeface="Times New Roman" panose="02020603050405020304" pitchFamily="18" charset="0"/>
              </a:rPr>
              <a:t>.</a:t>
            </a:r>
          </a:p>
          <a:p>
            <a:r>
              <a:rPr lang="en-GB" sz="1800" dirty="0">
                <a:solidFill>
                  <a:srgbClr val="002060"/>
                </a:solidFill>
                <a:latin typeface="Calibri" panose="020F0502020204030204" pitchFamily="34" charset="0"/>
                <a:cs typeface="Times New Roman" panose="02020603050405020304" pitchFamily="18" charset="0"/>
              </a:rPr>
              <a:t>You will need </a:t>
            </a:r>
            <a:r>
              <a:rPr lang="en-GB" sz="1800" b="1" dirty="0">
                <a:solidFill>
                  <a:srgbClr val="002060"/>
                </a:solidFill>
                <a:latin typeface="Calibri" panose="020F0502020204030204" pitchFamily="34" charset="0"/>
                <a:cs typeface="Times New Roman" panose="02020603050405020304" pitchFamily="18" charset="0"/>
              </a:rPr>
              <a:t>take with you </a:t>
            </a:r>
            <a:r>
              <a:rPr lang="en-GB" sz="1800" dirty="0">
                <a:solidFill>
                  <a:srgbClr val="002060"/>
                </a:solidFill>
                <a:latin typeface="Calibri" panose="020F0502020204030204" pitchFamily="34" charset="0"/>
                <a:cs typeface="Times New Roman" panose="02020603050405020304" pitchFamily="18" charset="0"/>
              </a:rPr>
              <a:t>dining utensils, sleeping bag and mat.</a:t>
            </a:r>
          </a:p>
          <a:p>
            <a:r>
              <a:rPr lang="en-GB" sz="1800" dirty="0">
                <a:solidFill>
                  <a:srgbClr val="002060"/>
                </a:solidFill>
                <a:latin typeface="Calibri" panose="020F0502020204030204" pitchFamily="34" charset="0"/>
                <a:cs typeface="Times New Roman" panose="02020603050405020304" pitchFamily="18" charset="0"/>
              </a:rPr>
              <a:t>Base will be </a:t>
            </a:r>
            <a:r>
              <a:rPr lang="en-GB" sz="1800" b="1" dirty="0">
                <a:solidFill>
                  <a:srgbClr val="002060"/>
                </a:solidFill>
                <a:latin typeface="Calibri" panose="020F0502020204030204" pitchFamily="34" charset="0"/>
                <a:cs typeface="Times New Roman" panose="02020603050405020304" pitchFamily="18" charset="0"/>
              </a:rPr>
              <a:t>opened</a:t>
            </a:r>
            <a:br>
              <a:rPr lang="cs-CZ" sz="1800" b="1" dirty="0">
                <a:solidFill>
                  <a:srgbClr val="002060"/>
                </a:solidFill>
                <a:latin typeface="Calibri" panose="020F0502020204030204" pitchFamily="34" charset="0"/>
                <a:cs typeface="Times New Roman" panose="02020603050405020304" pitchFamily="18" charset="0"/>
              </a:rPr>
            </a:br>
            <a:r>
              <a:rPr lang="cs-CZ" sz="1800" b="1" dirty="0">
                <a:solidFill>
                  <a:srgbClr val="002060"/>
                </a:solidFill>
                <a:latin typeface="Calibri" panose="020F0502020204030204" pitchFamily="34" charset="0"/>
                <a:cs typeface="Times New Roman" panose="02020603050405020304" pitchFamily="18" charset="0"/>
              </a:rPr>
              <a:t>	</a:t>
            </a:r>
            <a:r>
              <a:rPr lang="en-GB" sz="1800" dirty="0">
                <a:solidFill>
                  <a:srgbClr val="002060"/>
                </a:solidFill>
                <a:latin typeface="Calibri" panose="020F0502020204030204" pitchFamily="34" charset="0"/>
                <a:cs typeface="Times New Roman" panose="02020603050405020304" pitchFamily="18" charset="0"/>
              </a:rPr>
              <a:t>at Friday 1</a:t>
            </a:r>
            <a:r>
              <a:rPr lang="cs-CZ" sz="1800" dirty="0">
                <a:solidFill>
                  <a:srgbClr val="002060"/>
                </a:solidFill>
                <a:latin typeface="Calibri" panose="020F0502020204030204" pitchFamily="34" charset="0"/>
                <a:cs typeface="Times New Roman" panose="02020603050405020304" pitchFamily="18" charset="0"/>
              </a:rPr>
              <a:t>5</a:t>
            </a:r>
            <a:r>
              <a:rPr lang="en-GB" sz="1800" dirty="0">
                <a:solidFill>
                  <a:srgbClr val="002060"/>
                </a:solidFill>
                <a:latin typeface="Calibri" panose="020F0502020204030204" pitchFamily="34" charset="0"/>
                <a:cs typeface="Times New Roman" panose="02020603050405020304" pitchFamily="18" charset="0"/>
              </a:rPr>
              <a:t>. 9. from 15:00.</a:t>
            </a:r>
          </a:p>
          <a:p>
            <a:r>
              <a:rPr lang="en-GB" sz="1800" b="1" dirty="0">
                <a:solidFill>
                  <a:srgbClr val="002060"/>
                </a:solidFill>
                <a:latin typeface="Calibri" panose="020F0502020204030204" pitchFamily="34" charset="0"/>
                <a:cs typeface="Times New Roman" panose="02020603050405020304" pitchFamily="18" charset="0"/>
              </a:rPr>
              <a:t>Meals</a:t>
            </a:r>
            <a:r>
              <a:rPr lang="en-GB" sz="1800" dirty="0">
                <a:solidFill>
                  <a:srgbClr val="002060"/>
                </a:solidFill>
                <a:latin typeface="Calibri" panose="020F0502020204030204" pitchFamily="34" charset="0"/>
                <a:cs typeface="Times New Roman" panose="02020603050405020304" pitchFamily="18" charset="0"/>
              </a:rPr>
              <a:t> will be prepared from Friday‘s diner till Sunday‘s breakfast. On request will be prepared package on your way back.</a:t>
            </a:r>
          </a:p>
          <a:p>
            <a:r>
              <a:rPr lang="en-GB" sz="1800" b="1" dirty="0">
                <a:solidFill>
                  <a:srgbClr val="002060"/>
                </a:solidFill>
                <a:latin typeface="Calibri" panose="020F0502020204030204" pitchFamily="34" charset="0"/>
                <a:cs typeface="Times New Roman" panose="02020603050405020304" pitchFamily="18" charset="0"/>
              </a:rPr>
              <a:t>Price</a:t>
            </a:r>
            <a:r>
              <a:rPr lang="en-GB" sz="1800" dirty="0">
                <a:solidFill>
                  <a:srgbClr val="002060"/>
                </a:solidFill>
                <a:latin typeface="Calibri" panose="020F0502020204030204" pitchFamily="34" charset="0"/>
                <a:cs typeface="Times New Roman" panose="02020603050405020304" pitchFamily="18" charset="0"/>
              </a:rPr>
              <a:t>: </a:t>
            </a:r>
            <a:r>
              <a:rPr lang="cs-CZ" sz="1800" dirty="0">
                <a:solidFill>
                  <a:srgbClr val="002060"/>
                </a:solidFill>
                <a:latin typeface="Calibri" panose="020F0502020204030204" pitchFamily="34" charset="0"/>
                <a:cs typeface="Times New Roman" panose="02020603050405020304" pitchFamily="18" charset="0"/>
              </a:rPr>
              <a:t>65 €</a:t>
            </a:r>
            <a:endParaRPr lang="en-GB" sz="1800" dirty="0">
              <a:solidFill>
                <a:srgbClr val="002060"/>
              </a:solidFill>
              <a:latin typeface="Calibri" panose="020F0502020204030204" pitchFamily="34" charset="0"/>
              <a:cs typeface="Times New Roman" panose="02020603050405020304" pitchFamily="18" charset="0"/>
            </a:endParaRPr>
          </a:p>
          <a:p>
            <a:r>
              <a:rPr lang="en-GB" sz="1800" b="1" dirty="0">
                <a:solidFill>
                  <a:srgbClr val="002060"/>
                </a:solidFill>
                <a:latin typeface="Calibri" panose="020F0502020204030204" pitchFamily="34" charset="0"/>
                <a:cs typeface="Times New Roman" panose="02020603050405020304" pitchFamily="18" charset="0"/>
              </a:rPr>
              <a:t>Closing ceremony</a:t>
            </a:r>
            <a:r>
              <a:rPr lang="en-GB" sz="1800" dirty="0">
                <a:solidFill>
                  <a:srgbClr val="002060"/>
                </a:solidFill>
                <a:latin typeface="Calibri" panose="020F0502020204030204" pitchFamily="34" charset="0"/>
                <a:cs typeface="Times New Roman" panose="02020603050405020304" pitchFamily="18" charset="0"/>
              </a:rPr>
              <a:t> is planed</a:t>
            </a:r>
            <a:br>
              <a:rPr lang="cs-CZ" sz="1800" dirty="0">
                <a:solidFill>
                  <a:srgbClr val="002060"/>
                </a:solidFill>
                <a:latin typeface="Calibri" panose="020F0502020204030204" pitchFamily="34" charset="0"/>
                <a:cs typeface="Times New Roman" panose="02020603050405020304" pitchFamily="18" charset="0"/>
              </a:rPr>
            </a:br>
            <a:r>
              <a:rPr lang="cs-CZ" sz="1800" dirty="0">
                <a:solidFill>
                  <a:srgbClr val="002060"/>
                </a:solidFill>
                <a:latin typeface="Calibri" panose="020F0502020204030204" pitchFamily="34" charset="0"/>
                <a:cs typeface="Times New Roman" panose="02020603050405020304" pitchFamily="18" charset="0"/>
              </a:rPr>
              <a:t>	</a:t>
            </a:r>
            <a:r>
              <a:rPr lang="en-GB" sz="1800" dirty="0">
                <a:solidFill>
                  <a:srgbClr val="002060"/>
                </a:solidFill>
                <a:latin typeface="Calibri" panose="020F0502020204030204" pitchFamily="34" charset="0"/>
                <a:cs typeface="Times New Roman" panose="02020603050405020304" pitchFamily="18" charset="0"/>
              </a:rPr>
              <a:t>on Sunday 1</a:t>
            </a:r>
            <a:r>
              <a:rPr lang="cs-CZ" sz="1800" dirty="0">
                <a:solidFill>
                  <a:srgbClr val="002060"/>
                </a:solidFill>
                <a:latin typeface="Calibri" panose="020F0502020204030204" pitchFamily="34" charset="0"/>
                <a:cs typeface="Times New Roman" panose="02020603050405020304" pitchFamily="18" charset="0"/>
              </a:rPr>
              <a:t>7</a:t>
            </a:r>
            <a:r>
              <a:rPr lang="en-GB" sz="1800" dirty="0">
                <a:solidFill>
                  <a:srgbClr val="002060"/>
                </a:solidFill>
                <a:latin typeface="Calibri" panose="020F0502020204030204" pitchFamily="34" charset="0"/>
                <a:cs typeface="Times New Roman" panose="02020603050405020304" pitchFamily="18" charset="0"/>
              </a:rPr>
              <a:t>. 9. at 9:00.</a:t>
            </a:r>
          </a:p>
          <a:p>
            <a:endParaRPr lang="cs-CZ" sz="1800" dirty="0">
              <a:solidFill>
                <a:srgbClr val="002060"/>
              </a:solidFill>
              <a:latin typeface="Calibri" panose="020F0502020204030204" pitchFamily="34" charset="0"/>
              <a:cs typeface="Times New Roman" panose="02020603050405020304" pitchFamily="18" charset="0"/>
            </a:endParaRPr>
          </a:p>
        </p:txBody>
      </p:sp>
      <p:pic>
        <p:nvPicPr>
          <p:cNvPr id="4" name="Obrázek 1">
            <a:extLst>
              <a:ext uri="{FF2B5EF4-FFF2-40B4-BE49-F238E27FC236}">
                <a16:creationId xmlns:a16="http://schemas.microsoft.com/office/drawing/2014/main" id="{5B84BE4D-C783-4BD3-A534-55D7AFD1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2">
            <a:extLst>
              <a:ext uri="{FF2B5EF4-FFF2-40B4-BE49-F238E27FC236}">
                <a16:creationId xmlns:a16="http://schemas.microsoft.com/office/drawing/2014/main" id="{7B0990FB-7BD3-4B5E-80A5-55DCFB110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a:extLst>
              <a:ext uri="{FF2B5EF4-FFF2-40B4-BE49-F238E27FC236}">
                <a16:creationId xmlns:a16="http://schemas.microsoft.com/office/drawing/2014/main" id="{4AD77DCB-E6A2-4D4F-B5B4-D7593F547201}"/>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16E08D5C-5E3C-4A90-8E82-07C42EF57918}"/>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8" name="TextovéPole 7">
            <a:extLst>
              <a:ext uri="{FF2B5EF4-FFF2-40B4-BE49-F238E27FC236}">
                <a16:creationId xmlns:a16="http://schemas.microsoft.com/office/drawing/2014/main" id="{2C2FED04-DF9A-42BF-81EC-8D78B056EE3C}"/>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4</a:t>
            </a:fld>
            <a:endParaRPr lang="cs-CZ" sz="1000" dirty="0">
              <a:solidFill>
                <a:srgbClr val="002060"/>
              </a:solidFill>
              <a:latin typeface="Calibri" panose="020F0502020204030204" pitchFamily="34" charset="0"/>
              <a:cs typeface="Times New Roman" panose="02020603050405020304" pitchFamily="18" charset="0"/>
            </a:endParaRPr>
          </a:p>
        </p:txBody>
      </p:sp>
      <p:cxnSp>
        <p:nvCxnSpPr>
          <p:cNvPr id="9" name="Přímá spojnice 8">
            <a:extLst>
              <a:ext uri="{FF2B5EF4-FFF2-40B4-BE49-F238E27FC236}">
                <a16:creationId xmlns:a16="http://schemas.microsoft.com/office/drawing/2014/main" id="{73BCE137-0811-47F6-866E-F29B13A604E5}"/>
              </a:ext>
            </a:extLst>
          </p:cNvPr>
          <p:cNvCxnSpPr>
            <a:cxnSpLocks/>
          </p:cNvCxnSpPr>
          <p:nvPr/>
        </p:nvCxnSpPr>
        <p:spPr>
          <a:xfrm>
            <a:off x="838200" y="766441"/>
            <a:ext cx="10515600"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pic>
        <p:nvPicPr>
          <p:cNvPr id="11" name="Obrázek 10">
            <a:extLst>
              <a:ext uri="{FF2B5EF4-FFF2-40B4-BE49-F238E27FC236}">
                <a16:creationId xmlns:a16="http://schemas.microsoft.com/office/drawing/2014/main" id="{611ABBA7-E9EF-4517-AB64-E95B95A41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758" y="6015138"/>
            <a:ext cx="503244" cy="803222"/>
          </a:xfrm>
          <a:prstGeom prst="rect">
            <a:avLst/>
          </a:prstGeom>
        </p:spPr>
      </p:pic>
      <p:sp>
        <p:nvSpPr>
          <p:cNvPr id="12" name="TextovéPole 11">
            <a:extLst>
              <a:ext uri="{FF2B5EF4-FFF2-40B4-BE49-F238E27FC236}">
                <a16:creationId xmlns:a16="http://schemas.microsoft.com/office/drawing/2014/main" id="{98C550DD-618E-4B77-BDC3-7F2D6AF4B956}"/>
              </a:ext>
            </a:extLst>
          </p:cNvPr>
          <p:cNvSpPr txBox="1"/>
          <p:nvPr/>
        </p:nvSpPr>
        <p:spPr>
          <a:xfrm>
            <a:off x="7563028" y="6283877"/>
            <a:ext cx="3230310" cy="369332"/>
          </a:xfrm>
          <a:prstGeom prst="rect">
            <a:avLst/>
          </a:prstGeom>
          <a:noFill/>
        </p:spPr>
        <p:txBody>
          <a:bodyPr wrap="square" rtlCol="0">
            <a:spAutoFit/>
          </a:bodyPr>
          <a:lstStyle/>
          <a:p>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WFIS WS Orlovy 2023</a:t>
            </a:r>
            <a:endParaRPr lang="cs-CZ" dirty="0"/>
          </a:p>
        </p:txBody>
      </p:sp>
      <p:pic>
        <p:nvPicPr>
          <p:cNvPr id="14" name="Obrázek 13" descr="Obsah obrázku text, perokresba&#10;&#10;Popis byl vytvořen automaticky">
            <a:extLst>
              <a:ext uri="{FF2B5EF4-FFF2-40B4-BE49-F238E27FC236}">
                <a16:creationId xmlns:a16="http://schemas.microsoft.com/office/drawing/2014/main" id="{1F76ED8B-D22E-49D4-8D20-8E1A7D5BF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150" y="943896"/>
            <a:ext cx="4767312" cy="2718619"/>
          </a:xfrm>
          <a:prstGeom prst="rect">
            <a:avLst/>
          </a:prstGeom>
        </p:spPr>
      </p:pic>
      <p:pic>
        <p:nvPicPr>
          <p:cNvPr id="3074" name="Picture 2" descr="Clipart: sleeping bag | Sleeping bag — Stock Vector © interactimages  #65414043">
            <a:extLst>
              <a:ext uri="{FF2B5EF4-FFF2-40B4-BE49-F238E27FC236}">
                <a16:creationId xmlns:a16="http://schemas.microsoft.com/office/drawing/2014/main" id="{010C614E-4C61-4084-B080-650AA2544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6806" y="4281552"/>
            <a:ext cx="20383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D884F4E-D250-4E39-82FB-18195B0D1D90}"/>
              </a:ext>
            </a:extLst>
          </p:cNvPr>
          <p:cNvPicPr>
            <a:picLocks noChangeAspect="1"/>
          </p:cNvPicPr>
          <p:nvPr/>
        </p:nvPicPr>
        <p:blipFill>
          <a:blip r:embed="rId7"/>
          <a:stretch>
            <a:fillRect/>
          </a:stretch>
        </p:blipFill>
        <p:spPr>
          <a:xfrm>
            <a:off x="6781978" y="4462527"/>
            <a:ext cx="1562100" cy="1171575"/>
          </a:xfrm>
          <a:prstGeom prst="rect">
            <a:avLst/>
          </a:prstGeom>
        </p:spPr>
      </p:pic>
    </p:spTree>
    <p:extLst>
      <p:ext uri="{BB962C8B-B14F-4D97-AF65-F5344CB8AC3E}">
        <p14:creationId xmlns:p14="http://schemas.microsoft.com/office/powerpoint/2010/main" val="1673670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197BD-01F6-4EAC-AAE5-FE1BAFB8B8C0}"/>
              </a:ext>
            </a:extLst>
          </p:cNvPr>
          <p:cNvSpPr>
            <a:spLocks noGrp="1"/>
          </p:cNvSpPr>
          <p:nvPr>
            <p:ph type="title"/>
          </p:nvPr>
        </p:nvSpPr>
        <p:spPr>
          <a:xfrm>
            <a:off x="838200" y="365126"/>
            <a:ext cx="10515600" cy="405874"/>
          </a:xfrm>
        </p:spPr>
        <p:txBody>
          <a:bodyPr>
            <a:noAutofit/>
          </a:bodyPr>
          <a:lstStyle/>
          <a:p>
            <a:r>
              <a:rPr lang="en-GB" sz="2800" b="1" dirty="0">
                <a:solidFill>
                  <a:srgbClr val="002060"/>
                </a:solidFill>
                <a:latin typeface="Calibri" panose="020F0502020204030204" pitchFamily="34" charset="0"/>
                <a:cs typeface="Times New Roman" panose="02020603050405020304" pitchFamily="18" charset="0"/>
              </a:rPr>
              <a:t>What going to wait</a:t>
            </a:r>
            <a:r>
              <a:rPr lang="cs-CZ" sz="2800" b="1" dirty="0" err="1">
                <a:solidFill>
                  <a:srgbClr val="002060"/>
                </a:solidFill>
                <a:latin typeface="Calibri" panose="020F0502020204030204" pitchFamily="34" charset="0"/>
                <a:cs typeface="Times New Roman" panose="02020603050405020304" pitchFamily="18" charset="0"/>
              </a:rPr>
              <a:t>ing</a:t>
            </a:r>
            <a:r>
              <a:rPr lang="en-GB" sz="2800" b="1" dirty="0">
                <a:solidFill>
                  <a:srgbClr val="002060"/>
                </a:solidFill>
                <a:latin typeface="Calibri" panose="020F0502020204030204" pitchFamily="34" charset="0"/>
                <a:cs typeface="Times New Roman" panose="02020603050405020304" pitchFamily="18" charset="0"/>
              </a:rPr>
              <a:t> for You</a:t>
            </a:r>
          </a:p>
        </p:txBody>
      </p:sp>
      <p:sp>
        <p:nvSpPr>
          <p:cNvPr id="3" name="Zástupný obsah 2">
            <a:extLst>
              <a:ext uri="{FF2B5EF4-FFF2-40B4-BE49-F238E27FC236}">
                <a16:creationId xmlns:a16="http://schemas.microsoft.com/office/drawing/2014/main" id="{4CD204C4-139C-4E00-9950-D074A8B57294}"/>
              </a:ext>
            </a:extLst>
          </p:cNvPr>
          <p:cNvSpPr>
            <a:spLocks noGrp="1"/>
          </p:cNvSpPr>
          <p:nvPr>
            <p:ph idx="1"/>
          </p:nvPr>
        </p:nvSpPr>
        <p:spPr>
          <a:xfrm>
            <a:off x="6096000" y="858983"/>
            <a:ext cx="5257800" cy="5317980"/>
          </a:xfrm>
          <a:ln w="28575">
            <a:solidFill>
              <a:srgbClr val="002060"/>
            </a:solidFill>
          </a:ln>
        </p:spPr>
        <p:txBody>
          <a:bodyPr>
            <a:normAutofit/>
          </a:bodyPr>
          <a:lstStyle/>
          <a:p>
            <a:pPr marL="0" indent="0">
              <a:buNone/>
            </a:pPr>
            <a:r>
              <a:rPr lang="en-GB" sz="2400" b="1" dirty="0">
                <a:solidFill>
                  <a:srgbClr val="002060"/>
                </a:solidFill>
                <a:latin typeface="Calibri" panose="020F0502020204030204" pitchFamily="34" charset="0"/>
                <a:cs typeface="Times New Roman" panose="02020603050405020304" pitchFamily="18" charset="0"/>
              </a:rPr>
              <a:t>Program</a:t>
            </a:r>
          </a:p>
          <a:p>
            <a:r>
              <a:rPr lang="en-GB" sz="1800" dirty="0">
                <a:solidFill>
                  <a:srgbClr val="002060"/>
                </a:solidFill>
                <a:latin typeface="Calibri" panose="020F0502020204030204" pitchFamily="34" charset="0"/>
                <a:cs typeface="Times New Roman" panose="02020603050405020304" pitchFamily="18" charset="0"/>
              </a:rPr>
              <a:t>Tee pee construction</a:t>
            </a:r>
          </a:p>
          <a:p>
            <a:r>
              <a:rPr lang="en-GB" sz="1800" dirty="0">
                <a:solidFill>
                  <a:srgbClr val="002060"/>
                </a:solidFill>
                <a:latin typeface="Calibri" panose="020F0502020204030204" pitchFamily="34" charset="0"/>
                <a:cs typeface="Times New Roman" panose="02020603050405020304" pitchFamily="18" charset="0"/>
              </a:rPr>
              <a:t>Casting of animal tracks</a:t>
            </a:r>
          </a:p>
          <a:p>
            <a:r>
              <a:rPr lang="en-GB" sz="1800" dirty="0">
                <a:solidFill>
                  <a:srgbClr val="002060"/>
                </a:solidFill>
                <a:latin typeface="Calibri" panose="020F0502020204030204" pitchFamily="34" charset="0"/>
                <a:cs typeface="Times New Roman" panose="02020603050405020304" pitchFamily="18" charset="0"/>
              </a:rPr>
              <a:t>Decorating with leather</a:t>
            </a:r>
          </a:p>
          <a:p>
            <a:r>
              <a:rPr lang="en-GB" sz="1800" dirty="0">
                <a:solidFill>
                  <a:srgbClr val="002060"/>
                </a:solidFill>
                <a:latin typeface="Calibri" panose="020F0502020204030204" pitchFamily="34" charset="0"/>
                <a:cs typeface="Times New Roman" panose="02020603050405020304" pitchFamily="18" charset="0"/>
              </a:rPr>
              <a:t>Ceremonial camp Fires</a:t>
            </a:r>
            <a:r>
              <a:rPr lang="cs-CZ" sz="1800" dirty="0">
                <a:solidFill>
                  <a:srgbClr val="002060"/>
                </a:solidFill>
                <a:latin typeface="Calibri" panose="020F0502020204030204" pitchFamily="34" charset="0"/>
                <a:cs typeface="Times New Roman" panose="02020603050405020304" pitchFamily="18" charset="0"/>
              </a:rPr>
              <a:t> (</a:t>
            </a:r>
            <a:r>
              <a:rPr lang="en-GB" sz="1800" dirty="0">
                <a:solidFill>
                  <a:srgbClr val="002060"/>
                </a:solidFill>
                <a:latin typeface="Calibri" panose="020F0502020204030204" pitchFamily="34" charset="0"/>
                <a:cs typeface="Times New Roman" panose="02020603050405020304" pitchFamily="18" charset="0"/>
              </a:rPr>
              <a:t>preparing torches, etc.)</a:t>
            </a:r>
          </a:p>
          <a:p>
            <a:r>
              <a:rPr lang="en-GB" sz="1800" dirty="0">
                <a:solidFill>
                  <a:srgbClr val="002060"/>
                </a:solidFill>
                <a:latin typeface="Calibri" panose="020F0502020204030204" pitchFamily="34" charset="0"/>
                <a:cs typeface="Times New Roman" panose="02020603050405020304" pitchFamily="18" charset="0"/>
              </a:rPr>
              <a:t>Wood carving</a:t>
            </a:r>
            <a:endParaRPr lang="cs-CZ" sz="1800" dirty="0">
              <a:solidFill>
                <a:srgbClr val="002060"/>
              </a:solidFill>
              <a:latin typeface="Calibri" panose="020F0502020204030204" pitchFamily="34" charset="0"/>
              <a:cs typeface="Times New Roman" panose="02020603050405020304" pitchFamily="18" charset="0"/>
            </a:endParaRPr>
          </a:p>
          <a:p>
            <a:r>
              <a:rPr lang="en-GB" sz="1800" dirty="0">
                <a:solidFill>
                  <a:srgbClr val="002060"/>
                </a:solidFill>
                <a:latin typeface="Calibri" panose="020F0502020204030204" pitchFamily="34" charset="0"/>
                <a:cs typeface="Times New Roman" panose="02020603050405020304" pitchFamily="18" charset="0"/>
              </a:rPr>
              <a:t>Trip at place of first Czech scout camp</a:t>
            </a:r>
            <a:endParaRPr lang="cs-CZ" sz="1800" dirty="0">
              <a:solidFill>
                <a:srgbClr val="002060"/>
              </a:solidFill>
              <a:latin typeface="Calibri" panose="020F0502020204030204" pitchFamily="34" charset="0"/>
              <a:cs typeface="Times New Roman" panose="02020603050405020304" pitchFamily="18" charset="0"/>
            </a:endParaRPr>
          </a:p>
        </p:txBody>
      </p:sp>
      <p:pic>
        <p:nvPicPr>
          <p:cNvPr id="4" name="Obrázek 1">
            <a:extLst>
              <a:ext uri="{FF2B5EF4-FFF2-40B4-BE49-F238E27FC236}">
                <a16:creationId xmlns:a16="http://schemas.microsoft.com/office/drawing/2014/main" id="{5B84BE4D-C783-4BD3-A534-55D7AFD1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2">
            <a:extLst>
              <a:ext uri="{FF2B5EF4-FFF2-40B4-BE49-F238E27FC236}">
                <a16:creationId xmlns:a16="http://schemas.microsoft.com/office/drawing/2014/main" id="{7B0990FB-7BD3-4B5E-80A5-55DCFB110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a:extLst>
              <a:ext uri="{FF2B5EF4-FFF2-40B4-BE49-F238E27FC236}">
                <a16:creationId xmlns:a16="http://schemas.microsoft.com/office/drawing/2014/main" id="{4AD77DCB-E6A2-4D4F-B5B4-D7593F547201}"/>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16E08D5C-5E3C-4A90-8E82-07C42EF57918}"/>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8" name="TextovéPole 7">
            <a:extLst>
              <a:ext uri="{FF2B5EF4-FFF2-40B4-BE49-F238E27FC236}">
                <a16:creationId xmlns:a16="http://schemas.microsoft.com/office/drawing/2014/main" id="{2C2FED04-DF9A-42BF-81EC-8D78B056EE3C}"/>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5</a:t>
            </a:fld>
            <a:endParaRPr lang="cs-CZ" sz="1000" dirty="0">
              <a:solidFill>
                <a:srgbClr val="002060"/>
              </a:solidFill>
              <a:latin typeface="Calibri" panose="020F0502020204030204" pitchFamily="34" charset="0"/>
              <a:cs typeface="Times New Roman" panose="02020603050405020304" pitchFamily="18" charset="0"/>
            </a:endParaRPr>
          </a:p>
        </p:txBody>
      </p:sp>
      <p:cxnSp>
        <p:nvCxnSpPr>
          <p:cNvPr id="9" name="Přímá spojnice 8">
            <a:extLst>
              <a:ext uri="{FF2B5EF4-FFF2-40B4-BE49-F238E27FC236}">
                <a16:creationId xmlns:a16="http://schemas.microsoft.com/office/drawing/2014/main" id="{73BCE137-0811-47F6-866E-F29B13A604E5}"/>
              </a:ext>
            </a:extLst>
          </p:cNvPr>
          <p:cNvCxnSpPr>
            <a:cxnSpLocks/>
          </p:cNvCxnSpPr>
          <p:nvPr/>
        </p:nvCxnSpPr>
        <p:spPr>
          <a:xfrm>
            <a:off x="838200" y="766441"/>
            <a:ext cx="10515600"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pic>
        <p:nvPicPr>
          <p:cNvPr id="11" name="Obrázek 10">
            <a:extLst>
              <a:ext uri="{FF2B5EF4-FFF2-40B4-BE49-F238E27FC236}">
                <a16:creationId xmlns:a16="http://schemas.microsoft.com/office/drawing/2014/main" id="{44290D09-2AB7-4596-9A70-8AC45616E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2758" y="6015138"/>
            <a:ext cx="503244" cy="803222"/>
          </a:xfrm>
          <a:prstGeom prst="rect">
            <a:avLst/>
          </a:prstGeom>
        </p:spPr>
      </p:pic>
      <p:sp>
        <p:nvSpPr>
          <p:cNvPr id="12" name="TextovéPole 11">
            <a:extLst>
              <a:ext uri="{FF2B5EF4-FFF2-40B4-BE49-F238E27FC236}">
                <a16:creationId xmlns:a16="http://schemas.microsoft.com/office/drawing/2014/main" id="{3B25D379-E4C8-4A93-BAF4-1382D91AB0DD}"/>
              </a:ext>
            </a:extLst>
          </p:cNvPr>
          <p:cNvSpPr txBox="1"/>
          <p:nvPr/>
        </p:nvSpPr>
        <p:spPr>
          <a:xfrm>
            <a:off x="7563028" y="6283877"/>
            <a:ext cx="3230310" cy="369332"/>
          </a:xfrm>
          <a:prstGeom prst="rect">
            <a:avLst/>
          </a:prstGeom>
          <a:noFill/>
        </p:spPr>
        <p:txBody>
          <a:bodyPr wrap="square" rtlCol="0">
            <a:spAutoFit/>
          </a:bodyPr>
          <a:lstStyle/>
          <a:p>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WFIS WS Orlovy 2023</a:t>
            </a:r>
            <a:endParaRPr lang="cs-CZ" dirty="0"/>
          </a:p>
        </p:txBody>
      </p:sp>
      <p:pic>
        <p:nvPicPr>
          <p:cNvPr id="4098" name="Picture 2" descr="Clipart tent tee pee, Clipart tent tee pee Transparent FREE for download on  WebStockReview 2021">
            <a:extLst>
              <a:ext uri="{FF2B5EF4-FFF2-40B4-BE49-F238E27FC236}">
                <a16:creationId xmlns:a16="http://schemas.microsoft.com/office/drawing/2014/main" id="{26FD26C4-0DE8-411E-A703-967B86334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858983"/>
            <a:ext cx="14478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Animal Tracks Cliparts, Download Free Clip Art, Free Clip Art on  Clipart Library">
            <a:extLst>
              <a:ext uri="{FF2B5EF4-FFF2-40B4-BE49-F238E27FC236}">
                <a16:creationId xmlns:a16="http://schemas.microsoft.com/office/drawing/2014/main" id="{10C14B24-702B-4C4F-A347-97F54307E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883" y="2955086"/>
            <a:ext cx="1599800" cy="947827"/>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descr="Obsah obrázku perokresba&#10;&#10;Popis byl vytvořen automaticky">
            <a:extLst>
              <a:ext uri="{FF2B5EF4-FFF2-40B4-BE49-F238E27FC236}">
                <a16:creationId xmlns:a16="http://schemas.microsoft.com/office/drawing/2014/main" id="{6C39000A-8834-4EB3-81EE-F45770A8D0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0020" y="4217843"/>
            <a:ext cx="1697022" cy="2002486"/>
          </a:xfrm>
          <a:prstGeom prst="rect">
            <a:avLst/>
          </a:prstGeom>
        </p:spPr>
      </p:pic>
      <p:pic>
        <p:nvPicPr>
          <p:cNvPr id="16" name="Obrázek 15" descr="Obsah obrázku perokresba&#10;&#10;Popis byl vytvořen automaticky">
            <a:extLst>
              <a:ext uri="{FF2B5EF4-FFF2-40B4-BE49-F238E27FC236}">
                <a16:creationId xmlns:a16="http://schemas.microsoft.com/office/drawing/2014/main" id="{9DFFDD35-9A66-4A6E-9418-3E242A2EFF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93" y="4217843"/>
            <a:ext cx="2101590" cy="1712577"/>
          </a:xfrm>
          <a:prstGeom prst="rect">
            <a:avLst/>
          </a:prstGeom>
        </p:spPr>
      </p:pic>
      <p:pic>
        <p:nvPicPr>
          <p:cNvPr id="18" name="Obrázek 17" descr="Obsah obrázku text, exteriér, lidé&#10;&#10;Popis byl vytvořen automaticky">
            <a:extLst>
              <a:ext uri="{FF2B5EF4-FFF2-40B4-BE49-F238E27FC236}">
                <a16:creationId xmlns:a16="http://schemas.microsoft.com/office/drawing/2014/main" id="{345BDB70-2BF7-4972-BEE9-FFDFAE6C57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1514" y="858983"/>
            <a:ext cx="2565528" cy="1698047"/>
          </a:xfrm>
          <a:prstGeom prst="rect">
            <a:avLst/>
          </a:prstGeom>
        </p:spPr>
      </p:pic>
    </p:spTree>
    <p:extLst>
      <p:ext uri="{BB962C8B-B14F-4D97-AF65-F5344CB8AC3E}">
        <p14:creationId xmlns:p14="http://schemas.microsoft.com/office/powerpoint/2010/main" val="1876535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0197BD-01F6-4EAC-AAE5-FE1BAFB8B8C0}"/>
              </a:ext>
            </a:extLst>
          </p:cNvPr>
          <p:cNvSpPr>
            <a:spLocks noGrp="1"/>
          </p:cNvSpPr>
          <p:nvPr>
            <p:ph type="title"/>
          </p:nvPr>
        </p:nvSpPr>
        <p:spPr>
          <a:xfrm>
            <a:off x="838200" y="365126"/>
            <a:ext cx="10515600" cy="405874"/>
          </a:xfrm>
        </p:spPr>
        <p:txBody>
          <a:bodyPr>
            <a:noAutofit/>
          </a:bodyPr>
          <a:lstStyle/>
          <a:p>
            <a:r>
              <a:rPr lang="en-GB" sz="2800" b="1" dirty="0">
                <a:solidFill>
                  <a:srgbClr val="002060"/>
                </a:solidFill>
                <a:latin typeface="Calibri" panose="020F0502020204030204" pitchFamily="34" charset="0"/>
                <a:cs typeface="Times New Roman" panose="02020603050405020304" pitchFamily="18" charset="0"/>
              </a:rPr>
              <a:t>We are looking forward to You</a:t>
            </a:r>
          </a:p>
        </p:txBody>
      </p:sp>
      <p:pic>
        <p:nvPicPr>
          <p:cNvPr id="14" name="Zástupný obsah 13" descr="Obsah obrázku text&#10;&#10;Popis byl vytvořen automaticky">
            <a:extLst>
              <a:ext uri="{FF2B5EF4-FFF2-40B4-BE49-F238E27FC236}">
                <a16:creationId xmlns:a16="http://schemas.microsoft.com/office/drawing/2014/main" id="{64F78F3E-00B1-4144-B387-8C0B11D50F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035" y="858838"/>
            <a:ext cx="4777930" cy="5318125"/>
          </a:xfrm>
          <a:ln w="28575">
            <a:solidFill>
              <a:srgbClr val="002060"/>
            </a:solidFill>
          </a:ln>
        </p:spPr>
      </p:pic>
      <p:pic>
        <p:nvPicPr>
          <p:cNvPr id="4" name="Obrázek 1">
            <a:extLst>
              <a:ext uri="{FF2B5EF4-FFF2-40B4-BE49-F238E27FC236}">
                <a16:creationId xmlns:a16="http://schemas.microsoft.com/office/drawing/2014/main" id="{5B84BE4D-C783-4BD3-A534-55D7AFD1C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38" y="6285647"/>
            <a:ext cx="857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2">
            <a:extLst>
              <a:ext uri="{FF2B5EF4-FFF2-40B4-BE49-F238E27FC236}">
                <a16:creationId xmlns:a16="http://schemas.microsoft.com/office/drawing/2014/main" id="{7B0990FB-7BD3-4B5E-80A5-55DCFB110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59" y="6227810"/>
            <a:ext cx="496888" cy="590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a:extLst>
              <a:ext uri="{FF2B5EF4-FFF2-40B4-BE49-F238E27FC236}">
                <a16:creationId xmlns:a16="http://schemas.microsoft.com/office/drawing/2014/main" id="{4AD77DCB-E6A2-4D4F-B5B4-D7593F547201}"/>
              </a:ext>
            </a:extLst>
          </p:cNvPr>
          <p:cNvCxnSpPr>
            <a:cxnSpLocks/>
          </p:cNvCxnSpPr>
          <p:nvPr/>
        </p:nvCxnSpPr>
        <p:spPr>
          <a:xfrm>
            <a:off x="838200" y="6269504"/>
            <a:ext cx="105156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16E08D5C-5E3C-4A90-8E82-07C42EF57918}"/>
              </a:ext>
            </a:extLst>
          </p:cNvPr>
          <p:cNvSpPr>
            <a:spLocks noChangeArrowheads="1"/>
          </p:cNvSpPr>
          <p:nvPr/>
        </p:nvSpPr>
        <p:spPr bwMode="auto">
          <a:xfrm>
            <a:off x="1949783" y="6283877"/>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český skauting ABS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8" name="TextovéPole 7">
            <a:extLst>
              <a:ext uri="{FF2B5EF4-FFF2-40B4-BE49-F238E27FC236}">
                <a16:creationId xmlns:a16="http://schemas.microsoft.com/office/drawing/2014/main" id="{2C2FED04-DF9A-42BF-81EC-8D78B056EE3C}"/>
              </a:ext>
            </a:extLst>
          </p:cNvPr>
          <p:cNvSpPr txBox="1"/>
          <p:nvPr/>
        </p:nvSpPr>
        <p:spPr>
          <a:xfrm>
            <a:off x="10869072" y="6345432"/>
            <a:ext cx="713686" cy="246221"/>
          </a:xfrm>
          <a:prstGeom prst="rect">
            <a:avLst/>
          </a:prstGeom>
          <a:noFill/>
        </p:spPr>
        <p:txBody>
          <a:bodyPr wrap="square" rtlCol="0">
            <a:spAutoFit/>
          </a:bodyPr>
          <a:lstStyle/>
          <a:p>
            <a:r>
              <a:rPr lang="cs-CZ" sz="1000" dirty="0">
                <a:solidFill>
                  <a:srgbClr val="002060"/>
                </a:solidFill>
                <a:latin typeface="Calibri" panose="020F0502020204030204" pitchFamily="34" charset="0"/>
                <a:cs typeface="Times New Roman" panose="02020603050405020304" pitchFamily="18" charset="0"/>
              </a:rPr>
              <a:t>Strana </a:t>
            </a:r>
            <a:fld id="{F5E032B4-2471-4AC1-BA16-19A2F4C2016F}" type="slidenum">
              <a:rPr lang="cs-CZ" sz="1000">
                <a:solidFill>
                  <a:srgbClr val="002060"/>
                </a:solidFill>
                <a:latin typeface="Calibri" panose="020F0502020204030204" pitchFamily="34" charset="0"/>
                <a:cs typeface="Times New Roman" panose="02020603050405020304" pitchFamily="18" charset="0"/>
              </a:rPr>
              <a:t>6</a:t>
            </a:fld>
            <a:endParaRPr lang="cs-CZ" sz="1000" dirty="0">
              <a:solidFill>
                <a:srgbClr val="002060"/>
              </a:solidFill>
              <a:latin typeface="Calibri" panose="020F0502020204030204" pitchFamily="34" charset="0"/>
              <a:cs typeface="Times New Roman" panose="02020603050405020304" pitchFamily="18" charset="0"/>
            </a:endParaRPr>
          </a:p>
        </p:txBody>
      </p:sp>
      <p:cxnSp>
        <p:nvCxnSpPr>
          <p:cNvPr id="9" name="Přímá spojnice 8">
            <a:extLst>
              <a:ext uri="{FF2B5EF4-FFF2-40B4-BE49-F238E27FC236}">
                <a16:creationId xmlns:a16="http://schemas.microsoft.com/office/drawing/2014/main" id="{73BCE137-0811-47F6-866E-F29B13A604E5}"/>
              </a:ext>
            </a:extLst>
          </p:cNvPr>
          <p:cNvCxnSpPr>
            <a:cxnSpLocks/>
          </p:cNvCxnSpPr>
          <p:nvPr/>
        </p:nvCxnSpPr>
        <p:spPr>
          <a:xfrm>
            <a:off x="838200" y="766441"/>
            <a:ext cx="10515600"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pic>
        <p:nvPicPr>
          <p:cNvPr id="11" name="Obrázek 10">
            <a:extLst>
              <a:ext uri="{FF2B5EF4-FFF2-40B4-BE49-F238E27FC236}">
                <a16:creationId xmlns:a16="http://schemas.microsoft.com/office/drawing/2014/main" id="{44290D09-2AB7-4596-9A70-8AC45616E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758" y="6015138"/>
            <a:ext cx="503244" cy="803222"/>
          </a:xfrm>
          <a:prstGeom prst="rect">
            <a:avLst/>
          </a:prstGeom>
        </p:spPr>
      </p:pic>
      <p:sp>
        <p:nvSpPr>
          <p:cNvPr id="12" name="TextovéPole 11">
            <a:extLst>
              <a:ext uri="{FF2B5EF4-FFF2-40B4-BE49-F238E27FC236}">
                <a16:creationId xmlns:a16="http://schemas.microsoft.com/office/drawing/2014/main" id="{72B2595F-93D2-4133-8B19-157291B83FBD}"/>
              </a:ext>
            </a:extLst>
          </p:cNvPr>
          <p:cNvSpPr txBox="1"/>
          <p:nvPr/>
        </p:nvSpPr>
        <p:spPr>
          <a:xfrm>
            <a:off x="7563028" y="6283877"/>
            <a:ext cx="3230310" cy="369332"/>
          </a:xfrm>
          <a:prstGeom prst="rect">
            <a:avLst/>
          </a:prstGeom>
          <a:noFill/>
        </p:spPr>
        <p:txBody>
          <a:bodyPr wrap="square" rtlCol="0">
            <a:spAutoFit/>
          </a:bodyPr>
          <a:lstStyle/>
          <a:p>
            <a:r>
              <a:rPr kumimoji="0" lang="cs-CZ" altLang="cs-CZ" sz="1800" b="1"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WFIS WS Orlovy 2023</a:t>
            </a:r>
            <a:endParaRPr lang="cs-CZ" dirty="0"/>
          </a:p>
        </p:txBody>
      </p:sp>
    </p:spTree>
    <p:extLst>
      <p:ext uri="{BB962C8B-B14F-4D97-AF65-F5344CB8AC3E}">
        <p14:creationId xmlns:p14="http://schemas.microsoft.com/office/powerpoint/2010/main" val="12388492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EDE52D38-269A-4115-B3CC-2105E5B1228B}" vid="{11E7A8E2-7FA2-498D-972F-4E7B6143BEF8}"/>
    </a:ext>
  </a:extLst>
</a:theme>
</file>

<file path=docProps/app.xml><?xml version="1.0" encoding="utf-8"?>
<Properties xmlns="http://schemas.openxmlformats.org/officeDocument/2006/extended-properties" xmlns:vt="http://schemas.openxmlformats.org/officeDocument/2006/docPropsVTypes">
  <Template>Prezentace</Template>
  <TotalTime>287</TotalTime>
  <Words>443</Words>
  <Application>Microsoft Office PowerPoint</Application>
  <PresentationFormat>Širokoúhlá obrazovka</PresentationFormat>
  <Paragraphs>47</Paragraphs>
  <Slides>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vt:i4>
      </vt:variant>
    </vt:vector>
  </HeadingPairs>
  <TitlesOfParts>
    <vt:vector size="10" baseType="lpstr">
      <vt:lpstr>Arial</vt:lpstr>
      <vt:lpstr>Calibri</vt:lpstr>
      <vt:lpstr>Calibri Light</vt:lpstr>
      <vt:lpstr>Motiv Office</vt:lpstr>
      <vt:lpstr>Skaut ABS</vt:lpstr>
      <vt:lpstr>Invitation</vt:lpstr>
      <vt:lpstr>How you get to workshop</vt:lpstr>
      <vt:lpstr>Accommodation</vt:lpstr>
      <vt:lpstr>What going to waiting for You</vt:lpstr>
      <vt:lpstr>We are looking forward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Skaut ABS</dc:title>
  <dc:creator>Jakub Skácel</dc:creator>
  <cp:lastModifiedBy>Jakub Skácel</cp:lastModifiedBy>
  <cp:revision>26</cp:revision>
  <dcterms:created xsi:type="dcterms:W3CDTF">2021-03-20T18:00:24Z</dcterms:created>
  <dcterms:modified xsi:type="dcterms:W3CDTF">2023-01-28T12:32:44Z</dcterms:modified>
</cp:coreProperties>
</file>